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0"/>
  </p:notesMasterIdLst>
  <p:sldIdLst>
    <p:sldId id="257" r:id="rId2"/>
    <p:sldId id="258" r:id="rId3"/>
    <p:sldId id="263" r:id="rId4"/>
    <p:sldId id="260" r:id="rId5"/>
    <p:sldId id="261" r:id="rId6"/>
    <p:sldId id="262" r:id="rId7"/>
    <p:sldId id="265" r:id="rId8"/>
    <p:sldId id="267" r:id="rId9"/>
    <p:sldId id="264" r:id="rId10"/>
    <p:sldId id="268" r:id="rId11"/>
    <p:sldId id="270" r:id="rId12"/>
    <p:sldId id="269" r:id="rId13"/>
    <p:sldId id="271" r:id="rId14"/>
    <p:sldId id="273" r:id="rId15"/>
    <p:sldId id="274" r:id="rId16"/>
    <p:sldId id="275" r:id="rId17"/>
    <p:sldId id="272" r:id="rId18"/>
    <p:sldId id="276" r:id="rId19"/>
    <p:sldId id="278" r:id="rId20"/>
    <p:sldId id="283" r:id="rId21"/>
    <p:sldId id="282" r:id="rId22"/>
    <p:sldId id="286" r:id="rId23"/>
    <p:sldId id="285" r:id="rId24"/>
    <p:sldId id="287" r:id="rId25"/>
    <p:sldId id="288" r:id="rId26"/>
    <p:sldId id="289" r:id="rId27"/>
    <p:sldId id="290" r:id="rId28"/>
    <p:sldId id="284" r:id="rId2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445" autoAdjust="0"/>
  </p:normalViewPr>
  <p:slideViewPr>
    <p:cSldViewPr>
      <p:cViewPr>
        <p:scale>
          <a:sx n="75" d="100"/>
          <a:sy n="75" d="100"/>
        </p:scale>
        <p:origin x="-1224"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D4EE88E-2959-4039-AA6A-4BB15E63AD31}" type="datetimeFigureOut">
              <a:rPr lang="he-IL" smtClean="0"/>
              <a:t>י"ד/כסלו/תשע"ז</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433086B-D6AB-4D82-854F-0AA384165182}" type="slidenum">
              <a:rPr lang="he-IL" smtClean="0"/>
              <a:t>‹#›</a:t>
            </a:fld>
            <a:endParaRPr lang="he-IL"/>
          </a:p>
        </p:txBody>
      </p:sp>
    </p:spTree>
    <p:extLst>
      <p:ext uri="{BB962C8B-B14F-4D97-AF65-F5344CB8AC3E}">
        <p14:creationId xmlns:p14="http://schemas.microsoft.com/office/powerpoint/2010/main" val="7857037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3433086B-D6AB-4D82-854F-0AA384165182}" type="slidenum">
              <a:rPr lang="he-IL" smtClean="0"/>
              <a:t>4</a:t>
            </a:fld>
            <a:endParaRPr lang="he-IL"/>
          </a:p>
        </p:txBody>
      </p:sp>
    </p:spTree>
    <p:extLst>
      <p:ext uri="{BB962C8B-B14F-4D97-AF65-F5344CB8AC3E}">
        <p14:creationId xmlns:p14="http://schemas.microsoft.com/office/powerpoint/2010/main" val="161341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17" name="Footer Placeholder 16"/>
          <p:cNvSpPr>
            <a:spLocks noGrp="1"/>
          </p:cNvSpPr>
          <p:nvPr>
            <p:ph type="ftr" sz="quarter" idx="11"/>
          </p:nvPr>
        </p:nvSpPr>
        <p:spPr/>
        <p:txBody>
          <a:bodyPr/>
          <a:lstStyle/>
          <a:p>
            <a:endParaRPr lang="he-IL"/>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4C16744-DA9B-4E60-A7AE-A479DA02B121}" type="slidenum">
              <a:rPr lang="he-IL" smtClean="0"/>
              <a:t>‹#›</a:t>
            </a:fld>
            <a:endParaRPr lang="he-IL"/>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4C16744-DA9B-4E60-A7AE-A479DA02B121}"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4C16744-DA9B-4E60-A7AE-A479DA02B121}"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4C16744-DA9B-4E60-A7AE-A479DA02B121}" type="slidenum">
              <a:rPr lang="he-IL" smtClean="0"/>
              <a:t>‹#›</a:t>
            </a:fld>
            <a:endParaRPr lang="he-IL"/>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5" name="Footer Placeholder 4"/>
          <p:cNvSpPr>
            <a:spLocks noGrp="1"/>
          </p:cNvSpPr>
          <p:nvPr>
            <p:ph type="ftr" sz="quarter" idx="11"/>
          </p:nvPr>
        </p:nvSpPr>
        <p:spPr>
          <a:xfrm>
            <a:off x="800100" y="6172200"/>
            <a:ext cx="4000500" cy="457200"/>
          </a:xfrm>
        </p:spPr>
        <p:txBody>
          <a:bodyPr/>
          <a:lstStyle/>
          <a:p>
            <a:endParaRPr lang="he-IL"/>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4C16744-DA9B-4E60-A7AE-A479DA02B121}" type="slidenum">
              <a:rPr lang="he-IL" smtClean="0"/>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4C16744-DA9B-4E60-A7AE-A479DA02B121}" type="slidenum">
              <a:rPr lang="he-IL" smtClean="0"/>
              <a:t>‹#›</a:t>
            </a:fld>
            <a:endParaRPr lang="he-IL"/>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4C16744-DA9B-4E60-A7AE-A479DA02B121}" type="slidenum">
              <a:rPr lang="he-IL" smtClean="0"/>
              <a:t>‹#›</a:t>
            </a:fld>
            <a:endParaRPr lang="he-IL"/>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4C16744-DA9B-4E60-A7AE-A479DA02B121}"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94C16744-DA9B-4E60-A7AE-A479DA02B121}"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4C16744-DA9B-4E60-A7AE-A479DA02B121}" type="slidenum">
              <a:rPr lang="he-IL" smtClean="0"/>
              <a:t>‹#›</a:t>
            </a:fld>
            <a:endParaRPr lang="he-IL"/>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23DC10-2513-4E91-8BAC-F8433A7F09C2}" type="datetimeFigureOut">
              <a:rPr lang="he-IL" smtClean="0"/>
              <a:t>י"ד/כסלו/תשע"ז</a:t>
            </a:fld>
            <a:endParaRPr lang="he-IL"/>
          </a:p>
        </p:txBody>
      </p:sp>
      <p:sp>
        <p:nvSpPr>
          <p:cNvPr id="6" name="Footer Placeholder 5"/>
          <p:cNvSpPr>
            <a:spLocks noGrp="1"/>
          </p:cNvSpPr>
          <p:nvPr>
            <p:ph type="ftr" sz="quarter" idx="11"/>
          </p:nvPr>
        </p:nvSpPr>
        <p:spPr>
          <a:xfrm>
            <a:off x="914400" y="6172200"/>
            <a:ext cx="3886200" cy="457200"/>
          </a:xfrm>
        </p:spPr>
        <p:txBody>
          <a:bodyPr/>
          <a:lstStyle/>
          <a:p>
            <a:endParaRPr lang="he-IL"/>
          </a:p>
        </p:txBody>
      </p:sp>
      <p:sp>
        <p:nvSpPr>
          <p:cNvPr id="7" name="Slide Number Placeholder 6"/>
          <p:cNvSpPr>
            <a:spLocks noGrp="1"/>
          </p:cNvSpPr>
          <p:nvPr>
            <p:ph type="sldNum" sz="quarter" idx="12"/>
          </p:nvPr>
        </p:nvSpPr>
        <p:spPr>
          <a:xfrm>
            <a:off x="146304" y="6208776"/>
            <a:ext cx="457200" cy="457200"/>
          </a:xfrm>
        </p:spPr>
        <p:txBody>
          <a:bodyPr/>
          <a:lstStyle/>
          <a:p>
            <a:fld id="{94C16744-DA9B-4E60-A7AE-A479DA02B121}" type="slidenum">
              <a:rPr lang="he-IL" smtClean="0"/>
              <a:t>‹#›</a:t>
            </a:fld>
            <a:endParaRPr lang="he-IL"/>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223DC10-2513-4E91-8BAC-F8433A7F09C2}" type="datetimeFigureOut">
              <a:rPr lang="he-IL" smtClean="0"/>
              <a:t>י"ד/כסלו/תשע"ז</a:t>
            </a:fld>
            <a:endParaRPr lang="he-IL"/>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he-IL"/>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4C16744-DA9B-4E60-A7AE-A479DA02B121}"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jpeg"/><Relationship Id="rId4" Type="http://schemas.openxmlformats.org/officeDocument/2006/relationships/image" Target="../media/image16.jpe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0"/>
            <a:r>
              <a:rPr lang="en-US" b="1" dirty="0"/>
              <a:t>Mental </a:t>
            </a:r>
            <a:r>
              <a:rPr lang="en-US" b="1" dirty="0" smtClean="0"/>
              <a:t>Representations</a:t>
            </a:r>
            <a:endParaRPr lang="he-IL" b="1" dirty="0"/>
          </a:p>
        </p:txBody>
      </p:sp>
      <p:sp>
        <p:nvSpPr>
          <p:cNvPr id="5" name="Text Placeholder 4"/>
          <p:cNvSpPr>
            <a:spLocks noGrp="1"/>
          </p:cNvSpPr>
          <p:nvPr>
            <p:ph type="body" idx="1"/>
          </p:nvPr>
        </p:nvSpPr>
        <p:spPr>
          <a:xfrm>
            <a:off x="251520" y="5805264"/>
            <a:ext cx="1834481" cy="864096"/>
          </a:xfrm>
        </p:spPr>
        <p:txBody>
          <a:bodyPr>
            <a:normAutofit/>
          </a:bodyPr>
          <a:lstStyle/>
          <a:p>
            <a:pPr algn="l" rtl="0">
              <a:spcBef>
                <a:spcPts val="0"/>
              </a:spcBef>
            </a:pPr>
            <a:r>
              <a:rPr lang="en-US" dirty="0" smtClean="0"/>
              <a:t>Ori Hacohen</a:t>
            </a:r>
          </a:p>
          <a:p>
            <a:pPr algn="l" rtl="0">
              <a:spcBef>
                <a:spcPts val="0"/>
              </a:spcBef>
            </a:pPr>
            <a:r>
              <a:rPr lang="en-US" dirty="0" smtClean="0"/>
              <a:t>14.12.2016</a:t>
            </a:r>
            <a:endParaRPr lang="en-US" dirty="0"/>
          </a:p>
        </p:txBody>
      </p:sp>
      <p:pic>
        <p:nvPicPr>
          <p:cNvPr id="6" name="Picture 2" descr="C:\Users\Admin\Downloads\IMG_3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728" y="2924944"/>
            <a:ext cx="4680521" cy="263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4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772400" cy="1143000"/>
          </a:xfrm>
        </p:spPr>
        <p:txBody>
          <a:bodyPr/>
          <a:lstStyle/>
          <a:p>
            <a:r>
              <a:rPr lang="en-US" b="1" dirty="0"/>
              <a:t>Representationalism</a:t>
            </a:r>
            <a:endParaRPr lang="he-IL" dirty="0"/>
          </a:p>
        </p:txBody>
      </p:sp>
      <p:sp>
        <p:nvSpPr>
          <p:cNvPr id="3" name="Content Placeholder 2"/>
          <p:cNvSpPr>
            <a:spLocks noGrp="1"/>
          </p:cNvSpPr>
          <p:nvPr>
            <p:ph sz="quarter" idx="1"/>
          </p:nvPr>
        </p:nvSpPr>
        <p:spPr>
          <a:xfrm>
            <a:off x="827584" y="1772816"/>
            <a:ext cx="7772400" cy="4246984"/>
          </a:xfrm>
        </p:spPr>
        <p:txBody>
          <a:bodyPr>
            <a:normAutofit/>
          </a:bodyPr>
          <a:lstStyle/>
          <a:p>
            <a:pPr algn="l" rtl="0"/>
            <a:r>
              <a:rPr lang="en-US" sz="2400" dirty="0"/>
              <a:t>Basic Intuition</a:t>
            </a:r>
          </a:p>
          <a:p>
            <a:pPr algn="l" rtl="0"/>
            <a:r>
              <a:rPr lang="en-US" sz="2400" dirty="0" smtClean="0"/>
              <a:t>Folk Psychology</a:t>
            </a:r>
          </a:p>
          <a:p>
            <a:pPr marL="0" indent="0" algn="l" rtl="0">
              <a:buNone/>
            </a:pPr>
            <a:endParaRPr lang="en-US" sz="2400" dirty="0"/>
          </a:p>
          <a:p>
            <a:pPr algn="l" rtl="0"/>
            <a:r>
              <a:rPr lang="en-US" sz="2400" dirty="0"/>
              <a:t>Cognitive Psychology</a:t>
            </a:r>
          </a:p>
          <a:p>
            <a:pPr algn="l" rtl="0"/>
            <a:r>
              <a:rPr lang="en-US" sz="2400" dirty="0"/>
              <a:t>Computational Models</a:t>
            </a:r>
          </a:p>
          <a:p>
            <a:pPr algn="l" rtl="0"/>
            <a:r>
              <a:rPr lang="en-US" sz="2400" dirty="0"/>
              <a:t>Neurological </a:t>
            </a:r>
            <a:r>
              <a:rPr lang="en-US" sz="2400" dirty="0" smtClean="0"/>
              <a:t>Studies</a:t>
            </a:r>
          </a:p>
          <a:p>
            <a:pPr algn="l" rtl="0"/>
            <a:endParaRPr lang="en-US" sz="2400" dirty="0"/>
          </a:p>
          <a:p>
            <a:pPr algn="l" rtl="0"/>
            <a:r>
              <a:rPr lang="en-US" sz="2400" dirty="0" smtClean="0"/>
              <a:t>“[…] contemporary </a:t>
            </a:r>
            <a:r>
              <a:rPr lang="en-US" sz="2400" dirty="0"/>
              <a:t>cognitive science has been squarely on the side of the </a:t>
            </a:r>
            <a:r>
              <a:rPr lang="en-US" sz="2400" dirty="0" err="1"/>
              <a:t>representationalists</a:t>
            </a:r>
            <a:r>
              <a:rPr lang="en-US" sz="2400" dirty="0"/>
              <a:t>" (</a:t>
            </a:r>
            <a:r>
              <a:rPr lang="en-US" sz="2400" dirty="0" err="1"/>
              <a:t>Chemero</a:t>
            </a:r>
            <a:r>
              <a:rPr lang="en-US" sz="2400" dirty="0"/>
              <a:t>, 2009, p. 20).</a:t>
            </a:r>
            <a:endParaRPr lang="he-IL" sz="2400" dirty="0"/>
          </a:p>
          <a:p>
            <a:pPr marL="0" indent="0" algn="l" rtl="0">
              <a:buNone/>
            </a:pPr>
            <a:endParaRPr lang="he-IL" sz="2400" dirty="0"/>
          </a:p>
        </p:txBody>
      </p:sp>
      <p:grpSp>
        <p:nvGrpSpPr>
          <p:cNvPr id="7" name="Group 6"/>
          <p:cNvGrpSpPr/>
          <p:nvPr/>
        </p:nvGrpSpPr>
        <p:grpSpPr>
          <a:xfrm>
            <a:off x="3923928" y="2602359"/>
            <a:ext cx="4879304" cy="1618729"/>
            <a:chOff x="3923928" y="2602359"/>
            <a:chExt cx="4879304" cy="1618729"/>
          </a:xfrm>
        </p:grpSpPr>
        <p:sp>
          <p:nvSpPr>
            <p:cNvPr id="4" name="TextBox 3"/>
            <p:cNvSpPr txBox="1"/>
            <p:nvPr/>
          </p:nvSpPr>
          <p:spPr>
            <a:xfrm>
              <a:off x="4338736" y="2602359"/>
              <a:ext cx="446449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rtl="0"/>
              <a:r>
                <a:rPr lang="en-US" sz="1600" dirty="0"/>
                <a:t>Hubel, D. H., &amp; Wiesel, T. N. (1962). </a:t>
              </a:r>
              <a:endParaRPr lang="en-US" sz="1600" dirty="0" smtClean="0"/>
            </a:p>
            <a:p>
              <a:pPr algn="ctr" rtl="0"/>
              <a:r>
                <a:rPr lang="en-US" sz="1600" dirty="0" smtClean="0"/>
                <a:t>Receptive </a:t>
              </a:r>
              <a:r>
                <a:rPr lang="en-US" sz="1600" dirty="0"/>
                <a:t>fields, binocular interaction and functional architecture in the cat's visual cortex. </a:t>
              </a:r>
              <a:endParaRPr lang="en-US" sz="1600" dirty="0" smtClean="0"/>
            </a:p>
            <a:p>
              <a:pPr algn="ctr" rtl="0"/>
              <a:r>
                <a:rPr lang="en-US" sz="1600" i="1" dirty="0" smtClean="0"/>
                <a:t>The </a:t>
              </a:r>
              <a:r>
                <a:rPr lang="en-US" sz="1600" i="1" dirty="0"/>
                <a:t>Journal of physiology</a:t>
              </a:r>
              <a:r>
                <a:rPr lang="en-US" sz="1600" dirty="0"/>
                <a:t>, </a:t>
              </a:r>
              <a:r>
                <a:rPr lang="en-US" sz="1600" i="1" dirty="0"/>
                <a:t>160</a:t>
              </a:r>
              <a:r>
                <a:rPr lang="en-US" sz="1600" dirty="0"/>
                <a:t>(1), 106-154.</a:t>
              </a:r>
              <a:endParaRPr lang="he-IL" sz="1600" dirty="0"/>
            </a:p>
          </p:txBody>
        </p:sp>
        <p:cxnSp>
          <p:nvCxnSpPr>
            <p:cNvPr id="6" name="Straight Arrow Connector 5"/>
            <p:cNvCxnSpPr>
              <a:stCxn id="4" idx="2"/>
            </p:cNvCxnSpPr>
            <p:nvPr/>
          </p:nvCxnSpPr>
          <p:spPr>
            <a:xfrm flipH="1">
              <a:off x="3923928" y="3679577"/>
              <a:ext cx="2647056" cy="541511"/>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85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Eliminativism</a:t>
            </a:r>
            <a:endParaRPr lang="he-IL" dirty="0"/>
          </a:p>
        </p:txBody>
      </p:sp>
      <p:sp>
        <p:nvSpPr>
          <p:cNvPr id="3" name="Content Placeholder 2"/>
          <p:cNvSpPr>
            <a:spLocks noGrp="1"/>
          </p:cNvSpPr>
          <p:nvPr>
            <p:ph sz="quarter" idx="1"/>
          </p:nvPr>
        </p:nvSpPr>
        <p:spPr>
          <a:xfrm>
            <a:off x="795558" y="1447799"/>
            <a:ext cx="7790960" cy="973091"/>
          </a:xfrm>
        </p:spPr>
        <p:txBody>
          <a:bodyPr>
            <a:normAutofit/>
          </a:bodyPr>
          <a:lstStyle/>
          <a:p>
            <a:pPr algn="l" rtl="0">
              <a:spcBef>
                <a:spcPts val="2400"/>
              </a:spcBef>
            </a:pPr>
            <a:r>
              <a:rPr lang="en-US" sz="2200" dirty="0" smtClean="0"/>
              <a:t>Non-representational models (e.g. Radical Embodied Cognition- </a:t>
            </a:r>
            <a:r>
              <a:rPr lang="en-US" sz="2200" dirty="0" err="1" smtClean="0"/>
              <a:t>Chemero</a:t>
            </a:r>
            <a:r>
              <a:rPr lang="en-US" sz="2200" dirty="0" smtClean="0"/>
              <a:t> </a:t>
            </a:r>
            <a:r>
              <a:rPr lang="en-US" sz="2200" dirty="0"/>
              <a:t>2009</a:t>
            </a:r>
            <a:r>
              <a:rPr lang="en-US" sz="2200" dirty="0" smtClean="0"/>
              <a:t>, </a:t>
            </a:r>
            <a:r>
              <a:rPr lang="en-US" sz="2200" dirty="0" err="1"/>
              <a:t>Hutto</a:t>
            </a:r>
            <a:r>
              <a:rPr lang="en-US" sz="2200" dirty="0"/>
              <a:t> &amp; </a:t>
            </a:r>
            <a:r>
              <a:rPr lang="en-US" sz="2200" dirty="0" err="1"/>
              <a:t>Myin</a:t>
            </a:r>
            <a:r>
              <a:rPr lang="en-US" sz="2200" dirty="0"/>
              <a:t> 2013</a:t>
            </a:r>
            <a:r>
              <a:rPr lang="en-US" sz="2200" dirty="0" smtClean="0"/>
              <a:t>).</a:t>
            </a:r>
          </a:p>
          <a:p>
            <a:pPr algn="l" rtl="0">
              <a:spcBef>
                <a:spcPts val="2400"/>
              </a:spcBef>
            </a:pPr>
            <a:endParaRPr lang="en-US" sz="2200" dirty="0" smtClean="0"/>
          </a:p>
          <a:p>
            <a:pPr algn="l" rtl="0">
              <a:spcBef>
                <a:spcPts val="1200"/>
              </a:spcBef>
            </a:pPr>
            <a:endParaRPr lang="he-IL" sz="2200" dirty="0"/>
          </a:p>
        </p:txBody>
      </p:sp>
      <p:grpSp>
        <p:nvGrpSpPr>
          <p:cNvPr id="75" name="Group 74"/>
          <p:cNvGrpSpPr/>
          <p:nvPr/>
        </p:nvGrpSpPr>
        <p:grpSpPr>
          <a:xfrm>
            <a:off x="1115616" y="3507475"/>
            <a:ext cx="3133765" cy="829824"/>
            <a:chOff x="5614699" y="5628389"/>
            <a:chExt cx="3133765" cy="829824"/>
          </a:xfrm>
        </p:grpSpPr>
        <p:pic>
          <p:nvPicPr>
            <p:cNvPr id="4" name="Picture 2" descr="https://encrypted-tbn1.gstatic.com/images?q=tbn:ANd9GcTnkqLFZBE_Y5WriUtmtsLvI3Iz-szCrBhMNKUEpxu9ldAlfrG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9327" y="5628389"/>
              <a:ext cx="979137" cy="8037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clipartbest.com/cliparts/ncE/EnB/ncEEnBARi.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4391" y="5628389"/>
              <a:ext cx="829824" cy="8298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cdn.xl.thumbs.canstockphoto.com/canstock2942257.jpg"/>
            <p:cNvPicPr>
              <a:picLocks noChangeAspect="1" noChangeArrowheads="1"/>
            </p:cNvPicPr>
            <p:nvPr/>
          </p:nvPicPr>
          <p:blipFill rotWithShape="1">
            <a:blip r:embed="rId4">
              <a:extLst>
                <a:ext uri="{28A0092B-C50C-407E-A947-70E740481C1C}">
                  <a14:useLocalDpi xmlns:a14="http://schemas.microsoft.com/office/drawing/2010/main" val="0"/>
                </a:ext>
              </a:extLst>
            </a:blip>
            <a:srcRect b="9294"/>
            <a:stretch/>
          </p:blipFill>
          <p:spPr bwMode="auto">
            <a:xfrm>
              <a:off x="5614699" y="5628389"/>
              <a:ext cx="1175420" cy="8048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p:cNvGrpSpPr/>
          <p:nvPr/>
        </p:nvGrpSpPr>
        <p:grpSpPr>
          <a:xfrm>
            <a:off x="4685939" y="2492898"/>
            <a:ext cx="4926621" cy="2304254"/>
            <a:chOff x="2345373" y="2348882"/>
            <a:chExt cx="4926621" cy="2304254"/>
          </a:xfrm>
        </p:grpSpPr>
        <p:pic>
          <p:nvPicPr>
            <p:cNvPr id="63" name="Picture 2" descr="http://www.clker.com/cliparts/6/g/n/Z/Y/V/head-outline-hi.png"/>
            <p:cNvPicPr>
              <a:picLocks noChangeAspect="1" noChangeArrowheads="1"/>
            </p:cNvPicPr>
            <p:nvPr/>
          </p:nvPicPr>
          <p:blipFill rotWithShape="1">
            <a:blip r:embed="rId5">
              <a:extLst>
                <a:ext uri="{28A0092B-C50C-407E-A947-70E740481C1C}">
                  <a14:useLocalDpi xmlns:a14="http://schemas.microsoft.com/office/drawing/2010/main" val="0"/>
                </a:ext>
              </a:extLst>
            </a:blip>
            <a:srcRect b="27925"/>
            <a:stretch/>
          </p:blipFill>
          <p:spPr bwMode="auto">
            <a:xfrm flipH="1">
              <a:off x="2345373" y="2348882"/>
              <a:ext cx="4926621" cy="2304254"/>
            </a:xfrm>
            <a:prstGeom prst="rect">
              <a:avLst/>
            </a:prstGeom>
            <a:noFill/>
            <a:extLst>
              <a:ext uri="{909E8E84-426E-40DD-AFC4-6F175D3DCCD1}">
                <a14:hiddenFill xmlns:a14="http://schemas.microsoft.com/office/drawing/2010/main">
                  <a:solidFill>
                    <a:srgbClr val="FFFFFF"/>
                  </a:solidFill>
                </a14:hiddenFill>
              </a:ext>
            </a:extLst>
          </p:spPr>
        </p:pic>
        <p:sp>
          <p:nvSpPr>
            <p:cNvPr id="64" name="Right Arrow 63"/>
            <p:cNvSpPr/>
            <p:nvPr/>
          </p:nvSpPr>
          <p:spPr>
            <a:xfrm>
              <a:off x="5128541" y="3068960"/>
              <a:ext cx="307555" cy="221173"/>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Right Arrow 64"/>
            <p:cNvSpPr/>
            <p:nvPr/>
          </p:nvSpPr>
          <p:spPr>
            <a:xfrm>
              <a:off x="3882667" y="3068960"/>
              <a:ext cx="307019" cy="221173"/>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6" name="Group 65"/>
            <p:cNvGrpSpPr/>
            <p:nvPr/>
          </p:nvGrpSpPr>
          <p:grpSpPr>
            <a:xfrm>
              <a:off x="4180695" y="2852936"/>
              <a:ext cx="918718" cy="663517"/>
              <a:chOff x="4194564" y="3585457"/>
              <a:chExt cx="1258196" cy="864096"/>
            </a:xfrm>
          </p:grpSpPr>
          <p:sp>
            <p:nvSpPr>
              <p:cNvPr id="67" name="Rectangle 66"/>
              <p:cNvSpPr/>
              <p:nvPr/>
            </p:nvSpPr>
            <p:spPr>
              <a:xfrm>
                <a:off x="4259630" y="3585457"/>
                <a:ext cx="1128064"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68" name="TextBox 67"/>
              <p:cNvSpPr txBox="1"/>
              <p:nvPr/>
            </p:nvSpPr>
            <p:spPr>
              <a:xfrm>
                <a:off x="4194564" y="3859790"/>
                <a:ext cx="1258196" cy="382098"/>
              </a:xfrm>
              <a:prstGeom prst="rect">
                <a:avLst/>
              </a:prstGeom>
              <a:noFill/>
            </p:spPr>
            <p:txBody>
              <a:bodyPr wrap="none" rtlCol="1">
                <a:spAutoFit/>
              </a:bodyPr>
              <a:lstStyle/>
              <a:p>
                <a:r>
                  <a:rPr lang="en-US" sz="1400" b="1" dirty="0" smtClean="0">
                    <a:solidFill>
                      <a:srgbClr val="FF0000"/>
                    </a:solidFill>
                  </a:rPr>
                  <a:t>DANGER</a:t>
                </a:r>
                <a:endParaRPr lang="he-IL" sz="1400" b="1" dirty="0">
                  <a:solidFill>
                    <a:srgbClr val="FF0000"/>
                  </a:solidFill>
                </a:endParaRPr>
              </a:p>
            </p:txBody>
          </p:sp>
        </p:grpSp>
        <p:grpSp>
          <p:nvGrpSpPr>
            <p:cNvPr id="69" name="Group 68"/>
            <p:cNvGrpSpPr/>
            <p:nvPr/>
          </p:nvGrpSpPr>
          <p:grpSpPr>
            <a:xfrm>
              <a:off x="5476494" y="2852936"/>
              <a:ext cx="823698" cy="663517"/>
              <a:chOff x="5964216" y="3585457"/>
              <a:chExt cx="1128064" cy="864096"/>
            </a:xfrm>
          </p:grpSpPr>
          <p:sp>
            <p:nvSpPr>
              <p:cNvPr id="70" name="Rectangle 69"/>
              <p:cNvSpPr/>
              <p:nvPr/>
            </p:nvSpPr>
            <p:spPr>
              <a:xfrm>
                <a:off x="5964216" y="3585457"/>
                <a:ext cx="1128064"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TextBox 70"/>
              <p:cNvSpPr txBox="1"/>
              <p:nvPr/>
            </p:nvSpPr>
            <p:spPr>
              <a:xfrm>
                <a:off x="6037993" y="3864197"/>
                <a:ext cx="854284" cy="382098"/>
              </a:xfrm>
              <a:prstGeom prst="rect">
                <a:avLst/>
              </a:prstGeom>
              <a:noFill/>
            </p:spPr>
            <p:txBody>
              <a:bodyPr wrap="none" rtlCol="1">
                <a:spAutoFit/>
              </a:bodyPr>
              <a:lstStyle/>
              <a:p>
                <a:r>
                  <a:rPr lang="en-US" sz="1400" b="1" dirty="0" smtClean="0"/>
                  <a:t>FLEE</a:t>
                </a:r>
                <a:endParaRPr lang="he-IL" b="1" dirty="0"/>
              </a:p>
            </p:txBody>
          </p:sp>
        </p:grpSp>
        <p:grpSp>
          <p:nvGrpSpPr>
            <p:cNvPr id="72" name="Group 71"/>
            <p:cNvGrpSpPr/>
            <p:nvPr/>
          </p:nvGrpSpPr>
          <p:grpSpPr>
            <a:xfrm>
              <a:off x="2987824" y="2852936"/>
              <a:ext cx="823698" cy="663517"/>
              <a:chOff x="2555776" y="3585457"/>
              <a:chExt cx="1128064" cy="864096"/>
            </a:xfrm>
          </p:grpSpPr>
          <p:sp>
            <p:nvSpPr>
              <p:cNvPr id="73" name="Rectangle 72"/>
              <p:cNvSpPr/>
              <p:nvPr/>
            </p:nvSpPr>
            <p:spPr>
              <a:xfrm>
                <a:off x="2555776" y="3585457"/>
                <a:ext cx="1128064"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4" name="Picture 4" descr="http://downloadclipart.org/do-upload/clipart/2016-04/Tiger_face_tattoo_clipar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8908" y="3625810"/>
                <a:ext cx="752971" cy="78338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3" name="Content Placeholder 2"/>
          <p:cNvSpPr txBox="1">
            <a:spLocks/>
          </p:cNvSpPr>
          <p:nvPr/>
        </p:nvSpPr>
        <p:spPr>
          <a:xfrm>
            <a:off x="795558" y="2407655"/>
            <a:ext cx="4280498" cy="1093353"/>
          </a:xfrm>
          <a:prstGeom prst="rect">
            <a:avLst/>
          </a:prstGeom>
        </p:spPr>
        <p:txBody>
          <a:bodyPr vert="horz">
            <a:normAutofit/>
          </a:bodyPr>
          <a:lst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l" rtl="0">
              <a:spcBef>
                <a:spcPts val="2400"/>
              </a:spcBef>
            </a:pPr>
            <a:r>
              <a:rPr lang="en-US" sz="2200" dirty="0" smtClean="0"/>
              <a:t>Representationalism requires </a:t>
            </a:r>
            <a:r>
              <a:rPr lang="en-US" sz="2200" b="1" dirty="0" smtClean="0"/>
              <a:t>natural/original representation</a:t>
            </a:r>
            <a:endParaRPr lang="he-IL" sz="2200" b="1" dirty="0" smtClean="0"/>
          </a:p>
        </p:txBody>
      </p:sp>
      <p:sp>
        <p:nvSpPr>
          <p:cNvPr id="24" name="Content Placeholder 2"/>
          <p:cNvSpPr txBox="1">
            <a:spLocks/>
          </p:cNvSpPr>
          <p:nvPr/>
        </p:nvSpPr>
        <p:spPr>
          <a:xfrm>
            <a:off x="795558" y="5013176"/>
            <a:ext cx="7772400" cy="1656184"/>
          </a:xfrm>
          <a:prstGeom prst="rect">
            <a:avLst/>
          </a:prstGeom>
        </p:spPr>
        <p:txBody>
          <a:bodyPr vert="horz">
            <a:normAutofit fontScale="92500" lnSpcReduction="20000"/>
          </a:bodyPr>
          <a:lst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rtl="0"/>
            <a:r>
              <a:rPr lang="en-US" sz="2400" dirty="0" smtClean="0"/>
              <a:t>“Unfortunately, and despite a large investment of effort, an adequate theory of natural representation has not been forthcoming.  Many contemporary philosophers suspect that </a:t>
            </a:r>
            <a:r>
              <a:rPr lang="en-US" sz="2400" b="1" dirty="0" smtClean="0"/>
              <a:t>representation simply cannot be naturalized</a:t>
            </a:r>
            <a:r>
              <a:rPr lang="en-US" sz="2400" dirty="0" smtClean="0"/>
              <a:t>.”   </a:t>
            </a:r>
          </a:p>
          <a:p>
            <a:pPr marL="0" indent="0" algn="just" rtl="0">
              <a:buNone/>
            </a:pPr>
            <a:r>
              <a:rPr lang="en-US" sz="2400" dirty="0" smtClean="0"/>
              <a:t>    (</a:t>
            </a:r>
            <a:r>
              <a:rPr lang="en-US" sz="2400" dirty="0" err="1" smtClean="0"/>
              <a:t>Sprevak</a:t>
            </a:r>
            <a:r>
              <a:rPr lang="en-US" sz="2400" dirty="0" smtClean="0"/>
              <a:t> 2013, p. 547)</a:t>
            </a:r>
            <a:endParaRPr lang="he-IL" sz="2400" dirty="0" smtClean="0"/>
          </a:p>
          <a:p>
            <a:pPr algn="just" rtl="0"/>
            <a:endParaRPr lang="he-IL" sz="2400" dirty="0"/>
          </a:p>
        </p:txBody>
      </p:sp>
    </p:spTree>
    <p:extLst>
      <p:ext uri="{BB962C8B-B14F-4D97-AF65-F5344CB8AC3E}">
        <p14:creationId xmlns:p14="http://schemas.microsoft.com/office/powerpoint/2010/main" val="383246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Edge Detection</a:t>
            </a:r>
            <a:endParaRPr lang="he-IL" dirty="0"/>
          </a:p>
        </p:txBody>
      </p:sp>
      <p:pic>
        <p:nvPicPr>
          <p:cNvPr id="17" name="Picture 2" descr="http://www.clker.com/cliparts/6/g/n/Z/Y/V/head-outline-hi.png"/>
          <p:cNvPicPr>
            <a:picLocks noChangeAspect="1" noChangeArrowheads="1"/>
          </p:cNvPicPr>
          <p:nvPr/>
        </p:nvPicPr>
        <p:blipFill rotWithShape="1">
          <a:blip r:embed="rId2">
            <a:extLst>
              <a:ext uri="{28A0092B-C50C-407E-A947-70E740481C1C}">
                <a14:useLocalDpi xmlns:a14="http://schemas.microsoft.com/office/drawing/2010/main" val="0"/>
              </a:ext>
            </a:extLst>
          </a:blip>
          <a:srcRect b="27925"/>
          <a:stretch/>
        </p:blipFill>
        <p:spPr bwMode="auto">
          <a:xfrm flipH="1">
            <a:off x="611559" y="1628800"/>
            <a:ext cx="8640961" cy="51125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tuanvo.info/wp-content/uploads/2014/04/sobel-edge-det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74" t="28833" r="11210"/>
          <a:stretch/>
        </p:blipFill>
        <p:spPr bwMode="auto">
          <a:xfrm>
            <a:off x="2987824" y="2562074"/>
            <a:ext cx="3571726" cy="18378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www.frontiersin.org/files/Articles/10782/fpsyg-02-00326-HTML/image_m/fpsyg-02-00326-g00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309" t="77489" r="67696" b="8445"/>
          <a:stretch/>
        </p:blipFill>
        <p:spPr bwMode="auto">
          <a:xfrm>
            <a:off x="1817945" y="3140969"/>
            <a:ext cx="1197472" cy="7339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3999884" y="5191995"/>
            <a:ext cx="1148374" cy="646331"/>
          </a:xfrm>
          <a:prstGeom prst="rect">
            <a:avLst/>
          </a:prstGeom>
          <a:noFill/>
        </p:spPr>
        <p:txBody>
          <a:bodyPr wrap="square" rtlCol="1">
            <a:spAutoFit/>
          </a:bodyPr>
          <a:lstStyle/>
          <a:p>
            <a:pPr algn="ctr" rtl="0"/>
            <a:r>
              <a:rPr lang="en-US" dirty="0" smtClean="0"/>
              <a:t>light intensities</a:t>
            </a:r>
            <a:endParaRPr lang="he-IL" dirty="0"/>
          </a:p>
        </p:txBody>
      </p:sp>
      <p:cxnSp>
        <p:nvCxnSpPr>
          <p:cNvPr id="33" name="Straight Arrow Connector 32"/>
          <p:cNvCxnSpPr/>
          <p:nvPr/>
        </p:nvCxnSpPr>
        <p:spPr>
          <a:xfrm flipH="1" flipV="1">
            <a:off x="4071892" y="4397072"/>
            <a:ext cx="504056" cy="8525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http://tuanvo.info/wp-content/uploads/2014/04/sobel-edge-det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89237" t="28833" r="1909"/>
          <a:stretch/>
        </p:blipFill>
        <p:spPr bwMode="auto">
          <a:xfrm>
            <a:off x="6559550" y="2562074"/>
            <a:ext cx="412759" cy="18378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www.frontiersin.org/files/Articles/10782/fpsyg-02-00326-HTML/image_m/fpsyg-02-00326-g00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309" t="60831" r="67696" b="25308"/>
          <a:stretch/>
        </p:blipFill>
        <p:spPr bwMode="auto">
          <a:xfrm>
            <a:off x="6228184" y="3673874"/>
            <a:ext cx="1197472" cy="7231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lker.com/cliparts/6/g/n/Z/Y/V/head-outline-hi.png"/>
          <p:cNvPicPr>
            <a:picLocks noChangeAspect="1" noChangeArrowheads="1"/>
          </p:cNvPicPr>
          <p:nvPr/>
        </p:nvPicPr>
        <p:blipFill rotWithShape="1">
          <a:blip r:embed="rId2">
            <a:extLst>
              <a:ext uri="{28A0092B-C50C-407E-A947-70E740481C1C}">
                <a14:useLocalDpi xmlns:a14="http://schemas.microsoft.com/office/drawing/2010/main" val="0"/>
              </a:ext>
            </a:extLst>
          </a:blip>
          <a:srcRect b="27925"/>
          <a:stretch/>
        </p:blipFill>
        <p:spPr bwMode="auto">
          <a:xfrm flipH="1">
            <a:off x="611559" y="1556792"/>
            <a:ext cx="8640961" cy="511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31"/>
                                        </p:tgtEl>
                                      </p:cBhvr>
                                    </p:animEffect>
                                    <p:set>
                                      <p:cBhvr>
                                        <p:cTn id="7" dur="1" fill="hold">
                                          <p:stCondLst>
                                            <p:cond delay="1999"/>
                                          </p:stCondLst>
                                        </p:cTn>
                                        <p:tgtEl>
                                          <p:spTgt spid="31"/>
                                        </p:tgtEl>
                                        <p:attrNameLst>
                                          <p:attrName>style.visibility</p:attrName>
                                        </p:attrNameLst>
                                      </p:cBhvr>
                                      <p:to>
                                        <p:strVal val="hidden"/>
                                      </p:to>
                                    </p:set>
                                  </p:childTnLst>
                                </p:cTn>
                              </p:par>
                              <p:par>
                                <p:cTn id="8" presetID="21" presetClass="exit" presetSubtype="1" fill="hold" nodeType="withEffect">
                                  <p:stCondLst>
                                    <p:cond delay="0"/>
                                  </p:stCondLst>
                                  <p:childTnLst>
                                    <p:animEffect transition="out" filter="wheel(1)">
                                      <p:cBhvr>
                                        <p:cTn id="9" dur="2000"/>
                                        <p:tgtEl>
                                          <p:spTgt spid="33"/>
                                        </p:tgtEl>
                                      </p:cBhvr>
                                    </p:animEffect>
                                    <p:set>
                                      <p:cBhvr>
                                        <p:cTn id="10" dur="1" fill="hold">
                                          <p:stCondLst>
                                            <p:cond delay="1999"/>
                                          </p:stCondLst>
                                        </p:cTn>
                                        <p:tgtEl>
                                          <p:spTgt spid="33"/>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32"/>
                                        </p:tgtEl>
                                      </p:cBhvr>
                                    </p:animEffect>
                                    <p:set>
                                      <p:cBhvr>
                                        <p:cTn id="13" dur="1" fill="hold">
                                          <p:stCondLst>
                                            <p:cond delay="1999"/>
                                          </p:stCondLst>
                                        </p:cTn>
                                        <p:tgtEl>
                                          <p:spTgt spid="32"/>
                                        </p:tgtEl>
                                        <p:attrNameLst>
                                          <p:attrName>style.visibility</p:attrName>
                                        </p:attrNameLst>
                                      </p:cBhvr>
                                      <p:to>
                                        <p:strVal val="hidden"/>
                                      </p:to>
                                    </p:set>
                                  </p:childTnLst>
                                </p:cTn>
                              </p:par>
                              <p:par>
                                <p:cTn id="14" presetID="21" presetClass="exit" presetSubtype="1" fill="hold" nodeType="withEffect">
                                  <p:stCondLst>
                                    <p:cond delay="0"/>
                                  </p:stCondLst>
                                  <p:childTnLst>
                                    <p:animEffect transition="out" filter="wheel(1)">
                                      <p:cBhvr>
                                        <p:cTn id="15" dur="2000"/>
                                        <p:tgtEl>
                                          <p:spTgt spid="30"/>
                                        </p:tgtEl>
                                      </p:cBhvr>
                                    </p:animEffect>
                                    <p:set>
                                      <p:cBhvr>
                                        <p:cTn id="16" dur="1" fill="hold">
                                          <p:stCondLst>
                                            <p:cond delay="1999"/>
                                          </p:stCondLst>
                                        </p:cTn>
                                        <p:tgtEl>
                                          <p:spTgt spid="30"/>
                                        </p:tgtEl>
                                        <p:attrNameLst>
                                          <p:attrName>style.visibility</p:attrName>
                                        </p:attrNameLst>
                                      </p:cBhvr>
                                      <p:to>
                                        <p:strVal val="hidden"/>
                                      </p:to>
                                    </p:set>
                                  </p:childTnLst>
                                </p:cTn>
                              </p:par>
                              <p:par>
                                <p:cTn id="17" presetID="21" presetClass="exit" presetSubtype="1" fill="hold" nodeType="withEffect">
                                  <p:stCondLst>
                                    <p:cond delay="0"/>
                                  </p:stCondLst>
                                  <p:childTnLst>
                                    <p:animEffect transition="out" filter="wheel(1)">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clker.com/cliparts/6/g/n/Z/Y/V/head-outline-hi.png"/>
          <p:cNvPicPr>
            <a:picLocks noChangeAspect="1" noChangeArrowheads="1"/>
          </p:cNvPicPr>
          <p:nvPr/>
        </p:nvPicPr>
        <p:blipFill rotWithShape="1">
          <a:blip r:embed="rId2">
            <a:extLst>
              <a:ext uri="{28A0092B-C50C-407E-A947-70E740481C1C}">
                <a14:useLocalDpi xmlns:a14="http://schemas.microsoft.com/office/drawing/2010/main" val="0"/>
              </a:ext>
            </a:extLst>
          </a:blip>
          <a:srcRect b="27925"/>
          <a:stretch/>
        </p:blipFill>
        <p:spPr bwMode="auto">
          <a:xfrm flipH="1">
            <a:off x="611559" y="1628800"/>
            <a:ext cx="8640961" cy="5112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rtl="0"/>
            <a:r>
              <a:rPr lang="en-US" dirty="0" smtClean="0"/>
              <a:t>Fleeing from predators</a:t>
            </a:r>
            <a:endParaRPr lang="he-IL" dirty="0"/>
          </a:p>
        </p:txBody>
      </p:sp>
      <p:sp>
        <p:nvSpPr>
          <p:cNvPr id="10" name="Right Arrow 9"/>
          <p:cNvSpPr/>
          <p:nvPr/>
        </p:nvSpPr>
        <p:spPr>
          <a:xfrm>
            <a:off x="5611956" y="3212976"/>
            <a:ext cx="526500" cy="360040"/>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ight Arrow 10"/>
          <p:cNvSpPr/>
          <p:nvPr/>
        </p:nvSpPr>
        <p:spPr>
          <a:xfrm>
            <a:off x="3365583" y="3212976"/>
            <a:ext cx="525583" cy="360040"/>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12"/>
          <p:cNvSpPr/>
          <p:nvPr/>
        </p:nvSpPr>
        <p:spPr>
          <a:xfrm>
            <a:off x="4070561" y="2852936"/>
            <a:ext cx="141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4" name="TextBox 13"/>
          <p:cNvSpPr txBox="1"/>
          <p:nvPr/>
        </p:nvSpPr>
        <p:spPr>
          <a:xfrm>
            <a:off x="4159091" y="3201361"/>
            <a:ext cx="1184940" cy="369333"/>
          </a:xfrm>
          <a:prstGeom prst="rect">
            <a:avLst/>
          </a:prstGeom>
          <a:noFill/>
        </p:spPr>
        <p:txBody>
          <a:bodyPr wrap="none" rtlCol="1">
            <a:spAutoFit/>
          </a:bodyPr>
          <a:lstStyle/>
          <a:p>
            <a:pPr algn="ctr"/>
            <a:r>
              <a:rPr lang="en-US" b="1" dirty="0" smtClean="0">
                <a:solidFill>
                  <a:srgbClr val="FF0000"/>
                </a:solidFill>
              </a:rPr>
              <a:t>DANGER</a:t>
            </a:r>
            <a:endParaRPr lang="he-IL" b="1" dirty="0">
              <a:solidFill>
                <a:srgbClr val="FF0000"/>
              </a:solidFill>
            </a:endParaRPr>
          </a:p>
        </p:txBody>
      </p:sp>
      <p:sp>
        <p:nvSpPr>
          <p:cNvPr id="16" name="Rectangle 15"/>
          <p:cNvSpPr/>
          <p:nvPr/>
        </p:nvSpPr>
        <p:spPr>
          <a:xfrm>
            <a:off x="6258264" y="2852936"/>
            <a:ext cx="141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6532519" y="3201361"/>
            <a:ext cx="787395" cy="369333"/>
          </a:xfrm>
          <a:prstGeom prst="rect">
            <a:avLst/>
          </a:prstGeom>
          <a:noFill/>
        </p:spPr>
        <p:txBody>
          <a:bodyPr wrap="none" rtlCol="1">
            <a:spAutoFit/>
          </a:bodyPr>
          <a:lstStyle/>
          <a:p>
            <a:pPr algn="ctr"/>
            <a:r>
              <a:rPr lang="en-US" b="1" dirty="0" smtClean="0"/>
              <a:t>FLEE</a:t>
            </a:r>
            <a:endParaRPr lang="he-IL" b="1" dirty="0"/>
          </a:p>
        </p:txBody>
      </p:sp>
      <p:sp>
        <p:nvSpPr>
          <p:cNvPr id="20" name="Rectangle 19"/>
          <p:cNvSpPr/>
          <p:nvPr/>
        </p:nvSpPr>
        <p:spPr>
          <a:xfrm>
            <a:off x="1835696" y="2852936"/>
            <a:ext cx="1410080"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1" name="Picture 4" descr="http://downloadclipart.org/do-upload/clipart/2016-04/Tiger_face_tattoo_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611" y="2903377"/>
            <a:ext cx="941214" cy="9792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internet-of-the-mind.com/images/PartsNet2.jpg"/>
          <p:cNvPicPr>
            <a:picLocks noChangeAspect="1" noChangeArrowheads="1"/>
          </p:cNvPicPr>
          <p:nvPr/>
        </p:nvPicPr>
        <p:blipFill rotWithShape="1">
          <a:blip r:embed="rId4">
            <a:extLst>
              <a:ext uri="{28A0092B-C50C-407E-A947-70E740481C1C}">
                <a14:useLocalDpi xmlns:a14="http://schemas.microsoft.com/office/drawing/2010/main" val="0"/>
              </a:ext>
            </a:extLst>
          </a:blip>
          <a:srcRect l="8194" r="4937"/>
          <a:stretch/>
        </p:blipFill>
        <p:spPr bwMode="auto">
          <a:xfrm>
            <a:off x="1835696" y="2852936"/>
            <a:ext cx="141008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encrypted-tbn2.gstatic.com/images?q=tbn:ANd9GcRGDDiFQX8KMs7ca-go4tOSRY1gjvJmGIBCGWqHYWgT4Lk1CScvVQ"/>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9246"/>
          <a:stretch/>
        </p:blipFill>
        <p:spPr bwMode="auto">
          <a:xfrm>
            <a:off x="4070561" y="2852936"/>
            <a:ext cx="141008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cdn-images-1.medium.com/max/400/1*4-4XkuTZopk59wOV6E-RCg.jpeg"/>
          <p:cNvPicPr>
            <a:picLocks noChangeAspect="1" noChangeArrowheads="1"/>
          </p:cNvPicPr>
          <p:nvPr/>
        </p:nvPicPr>
        <p:blipFill rotWithShape="1">
          <a:blip r:embed="rId7">
            <a:extLst>
              <a:ext uri="{28A0092B-C50C-407E-A947-70E740481C1C}">
                <a14:useLocalDpi xmlns:a14="http://schemas.microsoft.com/office/drawing/2010/main" val="0"/>
              </a:ext>
            </a:extLst>
          </a:blip>
          <a:srcRect l="28198"/>
          <a:stretch/>
        </p:blipFill>
        <p:spPr bwMode="auto">
          <a:xfrm>
            <a:off x="6258264" y="2852936"/>
            <a:ext cx="141008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88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2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Representationalism vs. </a:t>
            </a:r>
            <a:r>
              <a:rPr lang="en-US" b="1" dirty="0" err="1" smtClean="0"/>
              <a:t>Eliminativism</a:t>
            </a:r>
            <a:endParaRPr lang="he-IL" b="1" dirty="0"/>
          </a:p>
        </p:txBody>
      </p:sp>
      <p:sp>
        <p:nvSpPr>
          <p:cNvPr id="3" name="Content Placeholder 2"/>
          <p:cNvSpPr>
            <a:spLocks noGrp="1"/>
          </p:cNvSpPr>
          <p:nvPr>
            <p:ph sz="quarter" idx="1"/>
          </p:nvPr>
        </p:nvSpPr>
        <p:spPr>
          <a:xfrm>
            <a:off x="914400" y="1448544"/>
            <a:ext cx="7618040" cy="4572000"/>
          </a:xfrm>
        </p:spPr>
        <p:txBody>
          <a:bodyPr>
            <a:normAutofit fontScale="92500" lnSpcReduction="10000"/>
          </a:bodyPr>
          <a:lstStyle/>
          <a:p>
            <a:pPr marL="0" indent="0" algn="l" rtl="0">
              <a:buNone/>
            </a:pPr>
            <a:endParaRPr lang="en-US" dirty="0" smtClean="0"/>
          </a:p>
          <a:p>
            <a:pPr marL="0" indent="0" algn="l" rtl="0">
              <a:lnSpc>
                <a:spcPts val="2400"/>
              </a:lnSpc>
              <a:spcBef>
                <a:spcPts val="0"/>
              </a:spcBef>
              <a:buNone/>
            </a:pPr>
            <a:r>
              <a:rPr lang="en-US" sz="2200" dirty="0" smtClean="0"/>
              <a:t>“</a:t>
            </a:r>
            <a:r>
              <a:rPr lang="en-US" sz="2200" dirty="0"/>
              <a:t>There are two major traditions in modern theorizing about the mind, one that we’ll call ‘</a:t>
            </a:r>
            <a:r>
              <a:rPr lang="en-US" sz="2200" dirty="0" err="1"/>
              <a:t>representationalist</a:t>
            </a:r>
            <a:r>
              <a:rPr lang="en-US" sz="2200" dirty="0"/>
              <a:t>’ and one that we’ll call ‘</a:t>
            </a:r>
            <a:r>
              <a:rPr lang="en-US" sz="2200" dirty="0" err="1"/>
              <a:t>eliminativist</a:t>
            </a:r>
            <a:r>
              <a:rPr lang="en-US" sz="2200" dirty="0" smtClean="0"/>
              <a:t>.’ </a:t>
            </a:r>
            <a:r>
              <a:rPr lang="en-US" sz="2200" dirty="0" err="1" smtClean="0"/>
              <a:t>Representationalists</a:t>
            </a:r>
            <a:r>
              <a:rPr lang="en-US" sz="2200" dirty="0" smtClean="0"/>
              <a:t> </a:t>
            </a:r>
            <a:r>
              <a:rPr lang="en-US" sz="2200" dirty="0"/>
              <a:t>hold that </a:t>
            </a:r>
            <a:r>
              <a:rPr lang="en-US" sz="2200" dirty="0" smtClean="0"/>
              <a:t>postulating representational </a:t>
            </a:r>
            <a:r>
              <a:rPr lang="en-US" sz="2200" dirty="0"/>
              <a:t>(or ‘intentional’ or ‘semantic’) states is essential to the theory of cognition; according to </a:t>
            </a:r>
            <a:r>
              <a:rPr lang="en-US" sz="2200" dirty="0" err="1"/>
              <a:t>representationalists</a:t>
            </a:r>
            <a:r>
              <a:rPr lang="en-US" sz="2200" dirty="0"/>
              <a:t>, there are states of the mind which function to encode states of the world.  </a:t>
            </a:r>
            <a:r>
              <a:rPr lang="en-US" sz="2200" dirty="0" err="1"/>
              <a:t>Eliminativists</a:t>
            </a:r>
            <a:r>
              <a:rPr lang="en-US" sz="2200" dirty="0"/>
              <a:t>, by contrast, think that psychological theories can dispense with such semantic notions as representation.  According to </a:t>
            </a:r>
            <a:r>
              <a:rPr lang="en-US" sz="2200" dirty="0" err="1"/>
              <a:t>eliminativists</a:t>
            </a:r>
            <a:r>
              <a:rPr lang="en-US" sz="2200" dirty="0"/>
              <a:t>, the appropriate vocabulary for psychological theorizing is neurological or, perhaps behavioral, or perhaps syntactic; in any event, not a vocabulary that characterizes mental states in terms of what they represent.”    </a:t>
            </a:r>
            <a:endParaRPr lang="en-US" sz="2200" dirty="0" smtClean="0"/>
          </a:p>
          <a:p>
            <a:pPr marL="0" indent="0" algn="l" rtl="0">
              <a:buNone/>
            </a:pPr>
            <a:endParaRPr lang="en-US" dirty="0" smtClean="0"/>
          </a:p>
          <a:p>
            <a:pPr marL="0" indent="0" algn="l" rtl="0">
              <a:buNone/>
            </a:pPr>
            <a:r>
              <a:rPr lang="en-US" sz="2200" dirty="0" smtClean="0"/>
              <a:t>(</a:t>
            </a:r>
            <a:r>
              <a:rPr lang="en-US" sz="2200" dirty="0"/>
              <a:t>Fodor &amp; </a:t>
            </a:r>
            <a:r>
              <a:rPr lang="en-US" sz="2200" dirty="0" err="1"/>
              <a:t>Pylyshin</a:t>
            </a:r>
            <a:r>
              <a:rPr lang="en-US" sz="2200" dirty="0"/>
              <a:t>, 1988, p.7)</a:t>
            </a:r>
          </a:p>
          <a:p>
            <a:pPr marL="0" indent="0" algn="l" rtl="0">
              <a:buNone/>
            </a:pPr>
            <a:endParaRPr lang="he-IL" dirty="0"/>
          </a:p>
        </p:txBody>
      </p:sp>
    </p:spTree>
    <p:extLst>
      <p:ext uri="{BB962C8B-B14F-4D97-AF65-F5344CB8AC3E}">
        <p14:creationId xmlns:p14="http://schemas.microsoft.com/office/powerpoint/2010/main" val="2848846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Representationalism vs. </a:t>
            </a:r>
            <a:r>
              <a:rPr lang="en-US" b="1" dirty="0" err="1" smtClean="0"/>
              <a:t>Eliminativism</a:t>
            </a:r>
            <a:endParaRPr lang="he-IL" b="1" dirty="0"/>
          </a:p>
        </p:txBody>
      </p:sp>
      <p:sp>
        <p:nvSpPr>
          <p:cNvPr id="3" name="Content Placeholder 2"/>
          <p:cNvSpPr>
            <a:spLocks noGrp="1"/>
          </p:cNvSpPr>
          <p:nvPr>
            <p:ph sz="quarter" idx="1"/>
          </p:nvPr>
        </p:nvSpPr>
        <p:spPr>
          <a:xfrm>
            <a:off x="914400" y="1448544"/>
            <a:ext cx="7618040" cy="4572000"/>
          </a:xfrm>
        </p:spPr>
        <p:txBody>
          <a:bodyPr>
            <a:normAutofit fontScale="92500" lnSpcReduction="10000"/>
          </a:bodyPr>
          <a:lstStyle/>
          <a:p>
            <a:pPr marL="0" indent="0" algn="l" rtl="0">
              <a:buNone/>
            </a:pPr>
            <a:endParaRPr lang="en-US" dirty="0" smtClean="0"/>
          </a:p>
          <a:p>
            <a:pPr marL="0" indent="0" algn="l" rtl="0">
              <a:lnSpc>
                <a:spcPts val="2400"/>
              </a:lnSpc>
              <a:spcBef>
                <a:spcPts val="0"/>
              </a:spcBef>
              <a:buNone/>
            </a:pPr>
            <a:r>
              <a:rPr lang="en-US" sz="2200" dirty="0" smtClean="0"/>
              <a:t>“</a:t>
            </a:r>
            <a:r>
              <a:rPr lang="en-US" sz="2200" dirty="0"/>
              <a:t>There are two major traditions in modern theorizing about the mind, one that we’ll call ‘</a:t>
            </a:r>
            <a:r>
              <a:rPr lang="en-US" sz="2200" dirty="0" err="1"/>
              <a:t>representationalist</a:t>
            </a:r>
            <a:r>
              <a:rPr lang="en-US" sz="2200" dirty="0"/>
              <a:t>’ and one that we’ll call ‘</a:t>
            </a:r>
            <a:r>
              <a:rPr lang="en-US" sz="2200" dirty="0" err="1"/>
              <a:t>eliminativist</a:t>
            </a:r>
            <a:r>
              <a:rPr lang="en-US" sz="2200" dirty="0" smtClean="0"/>
              <a:t>.’ </a:t>
            </a:r>
            <a:r>
              <a:rPr lang="en-US" sz="2200" dirty="0" err="1" smtClean="0"/>
              <a:t>Representationalists</a:t>
            </a:r>
            <a:r>
              <a:rPr lang="en-US" sz="2200" dirty="0" smtClean="0"/>
              <a:t> </a:t>
            </a:r>
            <a:r>
              <a:rPr lang="en-US" sz="2200" dirty="0"/>
              <a:t>hold that </a:t>
            </a:r>
            <a:r>
              <a:rPr lang="en-US" sz="2200" dirty="0" smtClean="0"/>
              <a:t>postulating representational </a:t>
            </a:r>
            <a:r>
              <a:rPr lang="en-US" sz="2200" dirty="0"/>
              <a:t>(or ‘intentional’ or ‘semantic’) states is essential to the theory of cognition; </a:t>
            </a:r>
            <a:r>
              <a:rPr lang="en-US" sz="2200" dirty="0">
                <a:solidFill>
                  <a:srgbClr val="0070C0"/>
                </a:solidFill>
              </a:rPr>
              <a:t>according to </a:t>
            </a:r>
            <a:r>
              <a:rPr lang="en-US" sz="2200" dirty="0" err="1">
                <a:solidFill>
                  <a:srgbClr val="0070C0"/>
                </a:solidFill>
              </a:rPr>
              <a:t>representationalists</a:t>
            </a:r>
            <a:r>
              <a:rPr lang="en-US" sz="2200" dirty="0">
                <a:solidFill>
                  <a:srgbClr val="0070C0"/>
                </a:solidFill>
              </a:rPr>
              <a:t>, there are states of the mind which function to encode states of the world. </a:t>
            </a:r>
            <a:r>
              <a:rPr lang="en-US" sz="2200" dirty="0"/>
              <a:t> </a:t>
            </a:r>
            <a:r>
              <a:rPr lang="en-US" sz="2200" dirty="0" err="1"/>
              <a:t>Eliminativists</a:t>
            </a:r>
            <a:r>
              <a:rPr lang="en-US" sz="2200" dirty="0"/>
              <a:t>, by contrast, think that psychological theories can dispense with such semantic notions as representation.  According to </a:t>
            </a:r>
            <a:r>
              <a:rPr lang="en-US" sz="2200" dirty="0" err="1"/>
              <a:t>eliminativists</a:t>
            </a:r>
            <a:r>
              <a:rPr lang="en-US" sz="2200" dirty="0"/>
              <a:t>, the appropriate vocabulary for psychological theorizing is neurological or, perhaps behavioral, or perhaps syntactic; in any event, not a vocabulary that characterizes mental states in terms of what they represent.”    </a:t>
            </a:r>
            <a:endParaRPr lang="en-US" sz="2200" dirty="0" smtClean="0"/>
          </a:p>
          <a:p>
            <a:pPr marL="0" indent="0" algn="l" rtl="0">
              <a:buNone/>
            </a:pPr>
            <a:endParaRPr lang="en-US" dirty="0" smtClean="0"/>
          </a:p>
          <a:p>
            <a:pPr marL="0" indent="0" algn="l" rtl="0">
              <a:buNone/>
            </a:pPr>
            <a:r>
              <a:rPr lang="en-US" sz="2200" dirty="0" smtClean="0"/>
              <a:t>(</a:t>
            </a:r>
            <a:r>
              <a:rPr lang="en-US" sz="2200" dirty="0"/>
              <a:t>Fodor &amp; </a:t>
            </a:r>
            <a:r>
              <a:rPr lang="en-US" sz="2200" dirty="0" err="1"/>
              <a:t>Pylyshin</a:t>
            </a:r>
            <a:r>
              <a:rPr lang="en-US" sz="2200" dirty="0"/>
              <a:t>, 1988, p.7)</a:t>
            </a:r>
          </a:p>
          <a:p>
            <a:pPr marL="0" indent="0" algn="l" rtl="0">
              <a:buNone/>
            </a:pPr>
            <a:endParaRPr lang="he-IL" dirty="0"/>
          </a:p>
        </p:txBody>
      </p:sp>
    </p:spTree>
    <p:extLst>
      <p:ext uri="{BB962C8B-B14F-4D97-AF65-F5344CB8AC3E}">
        <p14:creationId xmlns:p14="http://schemas.microsoft.com/office/powerpoint/2010/main" val="2615841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Representationalism vs. </a:t>
            </a:r>
            <a:r>
              <a:rPr lang="en-US" b="1" dirty="0" err="1" smtClean="0"/>
              <a:t>Eliminativism</a:t>
            </a:r>
            <a:endParaRPr lang="he-IL" b="1" dirty="0"/>
          </a:p>
        </p:txBody>
      </p:sp>
      <p:sp>
        <p:nvSpPr>
          <p:cNvPr id="3" name="Content Placeholder 2"/>
          <p:cNvSpPr>
            <a:spLocks noGrp="1"/>
          </p:cNvSpPr>
          <p:nvPr>
            <p:ph sz="quarter" idx="1"/>
          </p:nvPr>
        </p:nvSpPr>
        <p:spPr>
          <a:xfrm>
            <a:off x="914400" y="1448544"/>
            <a:ext cx="7618040" cy="4572000"/>
          </a:xfrm>
        </p:spPr>
        <p:txBody>
          <a:bodyPr>
            <a:normAutofit fontScale="92500" lnSpcReduction="10000"/>
          </a:bodyPr>
          <a:lstStyle/>
          <a:p>
            <a:pPr marL="0" indent="0" algn="l" rtl="0">
              <a:buNone/>
            </a:pPr>
            <a:endParaRPr lang="en-US" dirty="0" smtClean="0"/>
          </a:p>
          <a:p>
            <a:pPr marL="0" indent="0" algn="l" rtl="0">
              <a:lnSpc>
                <a:spcPts val="2400"/>
              </a:lnSpc>
              <a:spcBef>
                <a:spcPts val="0"/>
              </a:spcBef>
              <a:buNone/>
            </a:pPr>
            <a:r>
              <a:rPr lang="en-US" sz="2200" dirty="0" smtClean="0"/>
              <a:t>“</a:t>
            </a:r>
            <a:r>
              <a:rPr lang="en-US" sz="2200" dirty="0"/>
              <a:t>There are two major traditions in modern theorizing about the mind, one that we’ll call ‘</a:t>
            </a:r>
            <a:r>
              <a:rPr lang="en-US" sz="2200" dirty="0" err="1"/>
              <a:t>representationalist</a:t>
            </a:r>
            <a:r>
              <a:rPr lang="en-US" sz="2200" dirty="0"/>
              <a:t>’ and one that we’ll call ‘</a:t>
            </a:r>
            <a:r>
              <a:rPr lang="en-US" sz="2200" dirty="0" err="1"/>
              <a:t>eliminativist</a:t>
            </a:r>
            <a:r>
              <a:rPr lang="en-US" sz="2200" dirty="0" smtClean="0"/>
              <a:t>.’ </a:t>
            </a:r>
            <a:r>
              <a:rPr lang="en-US" sz="2200" dirty="0" err="1" smtClean="0"/>
              <a:t>Representationalists</a:t>
            </a:r>
            <a:r>
              <a:rPr lang="en-US" sz="2200" dirty="0" smtClean="0"/>
              <a:t> </a:t>
            </a:r>
            <a:r>
              <a:rPr lang="en-US" sz="2200" dirty="0"/>
              <a:t>hold that </a:t>
            </a:r>
            <a:r>
              <a:rPr lang="en-US" sz="2200" dirty="0" smtClean="0"/>
              <a:t>postulating representational </a:t>
            </a:r>
            <a:r>
              <a:rPr lang="en-US" sz="2200" dirty="0"/>
              <a:t>(or ‘intentional’ or ‘semantic’) states is essential to the theory of cognition; </a:t>
            </a:r>
            <a:r>
              <a:rPr lang="en-US" sz="2200" dirty="0">
                <a:solidFill>
                  <a:srgbClr val="0070C0"/>
                </a:solidFill>
              </a:rPr>
              <a:t>according to </a:t>
            </a:r>
            <a:r>
              <a:rPr lang="en-US" sz="2200" dirty="0" err="1">
                <a:solidFill>
                  <a:srgbClr val="0070C0"/>
                </a:solidFill>
              </a:rPr>
              <a:t>representationalists</a:t>
            </a:r>
            <a:r>
              <a:rPr lang="en-US" sz="2200" dirty="0">
                <a:solidFill>
                  <a:srgbClr val="0070C0"/>
                </a:solidFill>
              </a:rPr>
              <a:t>, there are states of the mind which function to encode states of the world.</a:t>
            </a:r>
            <a:r>
              <a:rPr lang="en-US" sz="2200" dirty="0"/>
              <a:t>  </a:t>
            </a:r>
            <a:r>
              <a:rPr lang="en-US" sz="2200" dirty="0" err="1">
                <a:solidFill>
                  <a:srgbClr val="C00000"/>
                </a:solidFill>
              </a:rPr>
              <a:t>Eliminativists</a:t>
            </a:r>
            <a:r>
              <a:rPr lang="en-US" sz="2200" dirty="0">
                <a:solidFill>
                  <a:srgbClr val="C00000"/>
                </a:solidFill>
              </a:rPr>
              <a:t>, by contrast, think that psychological theories can dispense with such semantic notions as representation.</a:t>
            </a:r>
            <a:r>
              <a:rPr lang="en-US" sz="2200" dirty="0"/>
              <a:t>  According to </a:t>
            </a:r>
            <a:r>
              <a:rPr lang="en-US" sz="2200" dirty="0" err="1"/>
              <a:t>eliminativists</a:t>
            </a:r>
            <a:r>
              <a:rPr lang="en-US" sz="2200" dirty="0"/>
              <a:t>, the appropriate vocabulary for psychological theorizing is neurological or, perhaps behavioral, or perhaps syntactic; in any event, not a vocabulary that characterizes mental states in terms of what they represent.”    </a:t>
            </a:r>
            <a:endParaRPr lang="en-US" sz="2200" dirty="0" smtClean="0"/>
          </a:p>
          <a:p>
            <a:pPr marL="0" indent="0" algn="l" rtl="0">
              <a:buNone/>
            </a:pPr>
            <a:endParaRPr lang="en-US" dirty="0" smtClean="0"/>
          </a:p>
          <a:p>
            <a:pPr marL="0" indent="0" algn="l" rtl="0">
              <a:buNone/>
            </a:pPr>
            <a:r>
              <a:rPr lang="en-US" sz="2200" dirty="0" smtClean="0"/>
              <a:t>(</a:t>
            </a:r>
            <a:r>
              <a:rPr lang="en-US" sz="2200" dirty="0"/>
              <a:t>Fodor &amp; </a:t>
            </a:r>
            <a:r>
              <a:rPr lang="en-US" sz="2200" dirty="0" err="1"/>
              <a:t>Pylyshin</a:t>
            </a:r>
            <a:r>
              <a:rPr lang="en-US" sz="2200" dirty="0"/>
              <a:t>, 1988, p.7)</a:t>
            </a:r>
          </a:p>
          <a:p>
            <a:pPr marL="0" indent="0" algn="l" rtl="0">
              <a:buNone/>
            </a:pPr>
            <a:endParaRPr lang="he-IL" dirty="0"/>
          </a:p>
        </p:txBody>
      </p:sp>
    </p:spTree>
    <p:extLst>
      <p:ext uri="{BB962C8B-B14F-4D97-AF65-F5344CB8AC3E}">
        <p14:creationId xmlns:p14="http://schemas.microsoft.com/office/powerpoint/2010/main" val="3466352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Questions</a:t>
            </a:r>
            <a:endParaRPr lang="he-IL" b="1" dirty="0"/>
          </a:p>
        </p:txBody>
      </p:sp>
      <p:sp>
        <p:nvSpPr>
          <p:cNvPr id="3" name="Content Placeholder 2"/>
          <p:cNvSpPr>
            <a:spLocks noGrp="1"/>
          </p:cNvSpPr>
          <p:nvPr>
            <p:ph sz="quarter" idx="1"/>
          </p:nvPr>
        </p:nvSpPr>
        <p:spPr>
          <a:xfrm>
            <a:off x="914400" y="1700808"/>
            <a:ext cx="7618040" cy="4318992"/>
          </a:xfrm>
        </p:spPr>
        <p:txBody>
          <a:bodyPr/>
          <a:lstStyle/>
          <a:p>
            <a:pPr algn="l" rtl="0"/>
            <a:r>
              <a:rPr lang="en-US" sz="2400" b="1" dirty="0">
                <a:solidFill>
                  <a:srgbClr val="0070C0"/>
                </a:solidFill>
              </a:rPr>
              <a:t>Question 1: Does the mind really use representations?</a:t>
            </a:r>
          </a:p>
          <a:p>
            <a:pPr lvl="1" algn="l" rtl="0"/>
            <a:r>
              <a:rPr lang="en-US" sz="1800" dirty="0"/>
              <a:t>Does the mind perform cognitive phenomena via manipulation of internal representations?</a:t>
            </a:r>
          </a:p>
          <a:p>
            <a:pPr lvl="1" algn="l" rtl="0"/>
            <a:r>
              <a:rPr lang="en-US" sz="1800" dirty="0"/>
              <a:t>Are the entities or states that construct the (relevant) causal structure of the mind individuated by content</a:t>
            </a:r>
            <a:r>
              <a:rPr lang="en-US" sz="1800" dirty="0" smtClean="0"/>
              <a:t>?</a:t>
            </a:r>
          </a:p>
          <a:p>
            <a:pPr lvl="2" algn="l" rtl="0"/>
            <a:endParaRPr lang="en-US" sz="1800" dirty="0"/>
          </a:p>
          <a:p>
            <a:pPr algn="l" rtl="0"/>
            <a:r>
              <a:rPr lang="en-US" sz="2400" b="1" dirty="0">
                <a:solidFill>
                  <a:srgbClr val="C00000"/>
                </a:solidFill>
              </a:rPr>
              <a:t>Question 2: Should we use representations in cognitive theorizing?</a:t>
            </a:r>
          </a:p>
          <a:p>
            <a:pPr lvl="1" algn="l" rtl="0"/>
            <a:r>
              <a:rPr lang="en-US" sz="1800" dirty="0"/>
              <a:t>Is there a role for representations in cognitive explanations?</a:t>
            </a:r>
          </a:p>
          <a:p>
            <a:endParaRPr lang="he-IL" dirty="0"/>
          </a:p>
        </p:txBody>
      </p:sp>
    </p:spTree>
    <p:extLst>
      <p:ext uri="{BB962C8B-B14F-4D97-AF65-F5344CB8AC3E}">
        <p14:creationId xmlns:p14="http://schemas.microsoft.com/office/powerpoint/2010/main" val="2786906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dirty="0" smtClean="0"/>
              <a:t>The Pragmatic Account</a:t>
            </a:r>
            <a:endParaRPr lang="he-IL" b="1" dirty="0"/>
          </a:p>
        </p:txBody>
      </p:sp>
      <p:sp>
        <p:nvSpPr>
          <p:cNvPr id="3" name="מציין מיקום תוכן 2"/>
          <p:cNvSpPr>
            <a:spLocks noGrp="1"/>
          </p:cNvSpPr>
          <p:nvPr>
            <p:ph sz="quarter" idx="1"/>
          </p:nvPr>
        </p:nvSpPr>
        <p:spPr>
          <a:xfrm>
            <a:off x="914400" y="1700808"/>
            <a:ext cx="7772400" cy="1584176"/>
          </a:xfrm>
        </p:spPr>
        <p:txBody>
          <a:bodyPr>
            <a:normAutofit/>
          </a:bodyPr>
          <a:lstStyle/>
          <a:p>
            <a:pPr algn="l" rtl="0"/>
            <a:r>
              <a:rPr lang="en-US" sz="2400" b="1" dirty="0" smtClean="0">
                <a:solidFill>
                  <a:srgbClr val="0070C0"/>
                </a:solidFill>
              </a:rPr>
              <a:t>Question </a:t>
            </a:r>
            <a:r>
              <a:rPr lang="en-US" sz="2400" b="1" dirty="0">
                <a:solidFill>
                  <a:srgbClr val="0070C0"/>
                </a:solidFill>
              </a:rPr>
              <a:t>1: Does the mind really use representations</a:t>
            </a:r>
            <a:r>
              <a:rPr lang="en-US" sz="2400" b="1" dirty="0" smtClean="0">
                <a:solidFill>
                  <a:srgbClr val="0070C0"/>
                </a:solidFill>
              </a:rPr>
              <a:t>?</a:t>
            </a:r>
          </a:p>
          <a:p>
            <a:pPr algn="l" rtl="0"/>
            <a:r>
              <a:rPr lang="en-US" sz="2400" b="1" dirty="0" smtClean="0">
                <a:solidFill>
                  <a:srgbClr val="C00000"/>
                </a:solidFill>
              </a:rPr>
              <a:t>Question 2: Should we use representations in cognitive theorizing?</a:t>
            </a:r>
          </a:p>
          <a:p>
            <a:pPr marL="0" indent="0" algn="l" rtl="0">
              <a:buNone/>
            </a:pPr>
            <a:endParaRPr lang="he-IL" sz="2400" dirty="0"/>
          </a:p>
        </p:txBody>
      </p:sp>
      <p:graphicFrame>
        <p:nvGraphicFramePr>
          <p:cNvPr id="4" name="טבלה 3"/>
          <p:cNvGraphicFramePr>
            <a:graphicFrameLocks noGrp="1"/>
          </p:cNvGraphicFramePr>
          <p:nvPr>
            <p:extLst>
              <p:ext uri="{D42A27DB-BD31-4B8C-83A1-F6EECF244321}">
                <p14:modId xmlns:p14="http://schemas.microsoft.com/office/powerpoint/2010/main" val="291004926"/>
              </p:ext>
            </p:extLst>
          </p:nvPr>
        </p:nvGraphicFramePr>
        <p:xfrm>
          <a:off x="755575" y="3645024"/>
          <a:ext cx="7776866" cy="2160240"/>
        </p:xfrm>
        <a:graphic>
          <a:graphicData uri="http://schemas.openxmlformats.org/drawingml/2006/table">
            <a:tbl>
              <a:tblPr firstRow="1" firstCol="1" bandRow="1">
                <a:tableStyleId>{5940675A-B579-460E-94D1-54222C63F5DA}</a:tableStyleId>
              </a:tblPr>
              <a:tblGrid>
                <a:gridCol w="1247234"/>
                <a:gridCol w="2176544"/>
                <a:gridCol w="2176544"/>
                <a:gridCol w="2176544"/>
              </a:tblGrid>
              <a:tr h="720080">
                <a:tc>
                  <a:txBody>
                    <a:bodyPr/>
                    <a:lstStyle/>
                    <a:p>
                      <a:pPr algn="ctr">
                        <a:lnSpc>
                          <a:spcPct val="150000"/>
                        </a:lnSpc>
                        <a:spcAft>
                          <a:spcPts val="0"/>
                        </a:spcAft>
                      </a:pPr>
                      <a:r>
                        <a:rPr lang="en-US" sz="1800" dirty="0">
                          <a:effectLst/>
                        </a:rPr>
                        <a:t> </a:t>
                      </a:r>
                      <a:endParaRPr lang="en-US" sz="1800" dirty="0">
                        <a:effectLst/>
                        <a:latin typeface="Calibri"/>
                        <a:ea typeface="Calibri"/>
                        <a:cs typeface="Arial"/>
                      </a:endParaRPr>
                    </a:p>
                  </a:txBody>
                  <a:tcPr marL="68580" marR="68580" marT="0" marB="0" anchor="ctr"/>
                </a:tc>
                <a:tc>
                  <a:txBody>
                    <a:bodyPr/>
                    <a:lstStyle/>
                    <a:p>
                      <a:pPr algn="ctr">
                        <a:lnSpc>
                          <a:spcPct val="150000"/>
                        </a:lnSpc>
                        <a:spcAft>
                          <a:spcPts val="0"/>
                        </a:spcAft>
                      </a:pPr>
                      <a:r>
                        <a:rPr lang="en-US" sz="1800" b="1" dirty="0">
                          <a:effectLst/>
                        </a:rPr>
                        <a:t>Representationalism</a:t>
                      </a:r>
                      <a:endParaRPr lang="en-US" sz="1800" b="1" dirty="0">
                        <a:effectLst/>
                        <a:latin typeface="Calibri"/>
                        <a:ea typeface="Calibri"/>
                        <a:cs typeface="Arial"/>
                      </a:endParaRPr>
                    </a:p>
                  </a:txBody>
                  <a:tcPr marL="68580" marR="68580" marT="0" marB="0" anchor="ctr"/>
                </a:tc>
                <a:tc>
                  <a:txBody>
                    <a:bodyPr/>
                    <a:lstStyle/>
                    <a:p>
                      <a:pPr algn="ctr">
                        <a:lnSpc>
                          <a:spcPct val="150000"/>
                        </a:lnSpc>
                        <a:spcAft>
                          <a:spcPts val="0"/>
                        </a:spcAft>
                      </a:pPr>
                      <a:r>
                        <a:rPr lang="en-US" sz="1800" b="1" dirty="0">
                          <a:effectLst/>
                        </a:rPr>
                        <a:t>Eliminativism</a:t>
                      </a:r>
                      <a:endParaRPr lang="en-US" sz="1800" b="1" dirty="0">
                        <a:effectLst/>
                        <a:latin typeface="Calibri"/>
                        <a:ea typeface="Calibri"/>
                        <a:cs typeface="Arial"/>
                      </a:endParaRPr>
                    </a:p>
                  </a:txBody>
                  <a:tcPr marL="68580" marR="68580" marT="0" marB="0" anchor="ctr"/>
                </a:tc>
                <a:tc>
                  <a:txBody>
                    <a:bodyPr/>
                    <a:lstStyle/>
                    <a:p>
                      <a:pPr algn="ctr">
                        <a:lnSpc>
                          <a:spcPct val="150000"/>
                        </a:lnSpc>
                        <a:spcAft>
                          <a:spcPts val="0"/>
                        </a:spcAft>
                      </a:pPr>
                      <a:r>
                        <a:rPr lang="en-US" sz="1800" b="1" dirty="0">
                          <a:effectLst/>
                        </a:rPr>
                        <a:t>Pragmatism</a:t>
                      </a:r>
                      <a:endParaRPr lang="en-US" sz="1800" b="1" dirty="0">
                        <a:effectLst/>
                        <a:latin typeface="Calibri"/>
                        <a:ea typeface="Calibri"/>
                        <a:cs typeface="Arial"/>
                      </a:endParaRPr>
                    </a:p>
                  </a:txBody>
                  <a:tcPr marL="68580" marR="68580" marT="0" marB="0" anchor="ctr"/>
                </a:tc>
              </a:tr>
              <a:tr h="720080">
                <a:tc>
                  <a:txBody>
                    <a:bodyPr/>
                    <a:lstStyle/>
                    <a:p>
                      <a:pPr algn="ctr">
                        <a:lnSpc>
                          <a:spcPct val="150000"/>
                        </a:lnSpc>
                        <a:spcAft>
                          <a:spcPts val="0"/>
                        </a:spcAft>
                      </a:pPr>
                      <a:r>
                        <a:rPr lang="en-US" sz="1800" b="1" dirty="0" smtClean="0">
                          <a:solidFill>
                            <a:srgbClr val="0070C0"/>
                          </a:solidFill>
                          <a:effectLst/>
                        </a:rPr>
                        <a:t>Question 1</a:t>
                      </a:r>
                      <a:endParaRPr lang="en-US" sz="1800" b="1" dirty="0">
                        <a:solidFill>
                          <a:srgbClr val="0070C0"/>
                        </a:solidFill>
                        <a:effectLst/>
                        <a:latin typeface="Calibri"/>
                        <a:ea typeface="Calibri"/>
                        <a:cs typeface="Arial"/>
                      </a:endParaRPr>
                    </a:p>
                  </a:txBody>
                  <a:tcPr marL="68580" marR="68580" marT="0" marB="0" anchor="ctr"/>
                </a:tc>
                <a:tc>
                  <a:txBody>
                    <a:bodyPr/>
                    <a:lstStyle/>
                    <a:p>
                      <a:pPr algn="ctr">
                        <a:lnSpc>
                          <a:spcPct val="150000"/>
                        </a:lnSpc>
                        <a:spcAft>
                          <a:spcPts val="0"/>
                        </a:spcAft>
                      </a:pPr>
                      <a:r>
                        <a:rPr lang="en-US" sz="1800" dirty="0">
                          <a:effectLst/>
                        </a:rPr>
                        <a:t>Yes</a:t>
                      </a:r>
                      <a:endParaRPr lang="en-US" sz="1800" dirty="0">
                        <a:effectLst/>
                        <a:latin typeface="Calibri"/>
                        <a:ea typeface="Calibri"/>
                        <a:cs typeface="Arial"/>
                      </a:endParaRPr>
                    </a:p>
                  </a:txBody>
                  <a:tcPr marL="68580" marR="68580" marT="0" marB="0" anchor="ctr"/>
                </a:tc>
                <a:tc>
                  <a:txBody>
                    <a:bodyPr/>
                    <a:lstStyle/>
                    <a:p>
                      <a:pPr algn="ctr">
                        <a:lnSpc>
                          <a:spcPct val="150000"/>
                        </a:lnSpc>
                        <a:spcAft>
                          <a:spcPts val="0"/>
                        </a:spcAft>
                      </a:pPr>
                      <a:r>
                        <a:rPr lang="en-US" sz="1800" dirty="0">
                          <a:effectLst/>
                        </a:rPr>
                        <a:t>No</a:t>
                      </a:r>
                      <a:endParaRPr lang="en-US" sz="1800" dirty="0">
                        <a:effectLst/>
                        <a:latin typeface="Calibri"/>
                        <a:ea typeface="Calibri"/>
                        <a:cs typeface="Arial"/>
                      </a:endParaRPr>
                    </a:p>
                  </a:txBody>
                  <a:tcPr marL="68580" marR="68580" marT="0" marB="0" anchor="ctr"/>
                </a:tc>
                <a:tc>
                  <a:txBody>
                    <a:bodyPr/>
                    <a:lstStyle/>
                    <a:p>
                      <a:pPr algn="ctr">
                        <a:lnSpc>
                          <a:spcPct val="150000"/>
                        </a:lnSpc>
                        <a:spcAft>
                          <a:spcPts val="0"/>
                        </a:spcAft>
                      </a:pPr>
                      <a:r>
                        <a:rPr lang="en-US" sz="1800" dirty="0" smtClean="0">
                          <a:effectLst/>
                        </a:rPr>
                        <a:t>No</a:t>
                      </a:r>
                      <a:endParaRPr lang="en-US" sz="1800" dirty="0">
                        <a:effectLst/>
                        <a:latin typeface="Calibri"/>
                        <a:ea typeface="Calibri"/>
                        <a:cs typeface="Arial"/>
                      </a:endParaRPr>
                    </a:p>
                  </a:txBody>
                  <a:tcPr marL="68580" marR="68580" marT="0" marB="0" anchor="ctr"/>
                </a:tc>
              </a:tr>
              <a:tr h="720080">
                <a:tc>
                  <a:txBody>
                    <a:bodyPr/>
                    <a:lstStyle/>
                    <a:p>
                      <a:pPr algn="ctr">
                        <a:lnSpc>
                          <a:spcPct val="150000"/>
                        </a:lnSpc>
                        <a:spcAft>
                          <a:spcPts val="0"/>
                        </a:spcAft>
                      </a:pPr>
                      <a:r>
                        <a:rPr lang="en-US" sz="1800" b="1" dirty="0">
                          <a:solidFill>
                            <a:srgbClr val="C00000"/>
                          </a:solidFill>
                          <a:effectLst/>
                        </a:rPr>
                        <a:t>Question 2</a:t>
                      </a:r>
                      <a:endParaRPr lang="en-US" sz="1800" b="1" dirty="0">
                        <a:solidFill>
                          <a:srgbClr val="C00000"/>
                        </a:solidFill>
                        <a:effectLst/>
                        <a:latin typeface="Calibri"/>
                        <a:ea typeface="Calibri"/>
                        <a:cs typeface="Arial"/>
                      </a:endParaRPr>
                    </a:p>
                  </a:txBody>
                  <a:tcPr marL="68580" marR="68580" marT="0" marB="0" anchor="ctr"/>
                </a:tc>
                <a:tc>
                  <a:txBody>
                    <a:bodyPr/>
                    <a:lstStyle/>
                    <a:p>
                      <a:pPr algn="ctr">
                        <a:lnSpc>
                          <a:spcPct val="150000"/>
                        </a:lnSpc>
                        <a:spcAft>
                          <a:spcPts val="0"/>
                        </a:spcAft>
                      </a:pPr>
                      <a:r>
                        <a:rPr lang="en-US" sz="1800" dirty="0">
                          <a:effectLst/>
                        </a:rPr>
                        <a:t>Yes</a:t>
                      </a:r>
                      <a:endParaRPr lang="en-US" sz="1800" dirty="0">
                        <a:effectLst/>
                        <a:latin typeface="Calibri"/>
                        <a:ea typeface="Calibri"/>
                        <a:cs typeface="Arial"/>
                      </a:endParaRPr>
                    </a:p>
                  </a:txBody>
                  <a:tcPr marL="68580" marR="68580" marT="0" marB="0" anchor="ctr"/>
                </a:tc>
                <a:tc>
                  <a:txBody>
                    <a:bodyPr/>
                    <a:lstStyle/>
                    <a:p>
                      <a:pPr algn="ctr">
                        <a:lnSpc>
                          <a:spcPct val="150000"/>
                        </a:lnSpc>
                        <a:spcAft>
                          <a:spcPts val="0"/>
                        </a:spcAft>
                      </a:pPr>
                      <a:r>
                        <a:rPr lang="en-US" sz="1800" dirty="0">
                          <a:effectLst/>
                        </a:rPr>
                        <a:t>No</a:t>
                      </a:r>
                      <a:endParaRPr lang="en-US" sz="1800" dirty="0">
                        <a:effectLst/>
                        <a:latin typeface="Calibri"/>
                        <a:ea typeface="Calibri"/>
                        <a:cs typeface="Arial"/>
                      </a:endParaRPr>
                    </a:p>
                  </a:txBody>
                  <a:tcPr marL="68580" marR="68580" marT="0" marB="0" anchor="ctr"/>
                </a:tc>
                <a:tc>
                  <a:txBody>
                    <a:bodyPr/>
                    <a:lstStyle/>
                    <a:p>
                      <a:pPr algn="ctr">
                        <a:lnSpc>
                          <a:spcPct val="150000"/>
                        </a:lnSpc>
                        <a:spcAft>
                          <a:spcPts val="0"/>
                        </a:spcAft>
                      </a:pPr>
                      <a:r>
                        <a:rPr lang="en-US" sz="1800" dirty="0">
                          <a:effectLst/>
                        </a:rPr>
                        <a:t>Yes</a:t>
                      </a:r>
                      <a:endParaRPr lang="en-US" sz="1800" dirty="0">
                        <a:effectLst/>
                        <a:latin typeface="Calibri"/>
                        <a:ea typeface="Calibri"/>
                        <a:cs typeface="Arial"/>
                      </a:endParaRPr>
                    </a:p>
                  </a:txBody>
                  <a:tcPr marL="68580" marR="68580" marT="0" marB="0" anchor="ctr"/>
                </a:tc>
              </a:tr>
            </a:tbl>
          </a:graphicData>
        </a:graphic>
      </p:graphicFrame>
      <p:sp>
        <p:nvSpPr>
          <p:cNvPr id="5" name="Rectangle 4"/>
          <p:cNvSpPr/>
          <p:nvPr/>
        </p:nvSpPr>
        <p:spPr>
          <a:xfrm>
            <a:off x="6372200" y="3573016"/>
            <a:ext cx="2304256"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3093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dirty="0" smtClean="0"/>
              <a:t>The Pragmatic Account</a:t>
            </a:r>
            <a:endParaRPr lang="he-IL" b="1" dirty="0"/>
          </a:p>
        </p:txBody>
      </p:sp>
      <p:sp>
        <p:nvSpPr>
          <p:cNvPr id="3" name="מציין מיקום תוכן 2"/>
          <p:cNvSpPr>
            <a:spLocks noGrp="1"/>
          </p:cNvSpPr>
          <p:nvPr>
            <p:ph sz="quarter" idx="1"/>
          </p:nvPr>
        </p:nvSpPr>
        <p:spPr>
          <a:xfrm>
            <a:off x="914400" y="1772816"/>
            <a:ext cx="7772400" cy="4246984"/>
          </a:xfrm>
        </p:spPr>
        <p:txBody>
          <a:bodyPr>
            <a:noAutofit/>
          </a:bodyPr>
          <a:lstStyle/>
          <a:p>
            <a:pPr marL="0" indent="0" algn="l" rtl="0">
              <a:buNone/>
            </a:pPr>
            <a:r>
              <a:rPr lang="en-US" sz="2400" dirty="0" smtClean="0"/>
              <a:t>A complete explanation of a cognitive phenomenon is constrained by:</a:t>
            </a:r>
          </a:p>
          <a:p>
            <a:pPr marL="0" indent="0" algn="l" rtl="0">
              <a:buNone/>
            </a:pPr>
            <a:endParaRPr lang="en-US" sz="1600" dirty="0" smtClean="0"/>
          </a:p>
          <a:p>
            <a:pPr marL="457200" indent="-457200" algn="l" rtl="0">
              <a:buClrTx/>
              <a:buFont typeface="+mj-lt"/>
              <a:buAutoNum type="arabicPeriod"/>
            </a:pPr>
            <a:r>
              <a:rPr lang="en-US" sz="2400" dirty="0" smtClean="0"/>
              <a:t>The real-world causal process giving rise to this phenomenon.</a:t>
            </a:r>
          </a:p>
          <a:p>
            <a:pPr marL="457200" indent="-457200" algn="l" rtl="0">
              <a:buFont typeface="+mj-lt"/>
              <a:buAutoNum type="arabicPeriod"/>
            </a:pPr>
            <a:endParaRPr lang="en-US" sz="2400" dirty="0"/>
          </a:p>
          <a:p>
            <a:pPr marL="457200" indent="-457200" algn="l" rtl="0">
              <a:buFont typeface="+mj-lt"/>
              <a:buAutoNum type="arabicPeriod"/>
            </a:pPr>
            <a:endParaRPr lang="en-US" sz="2400" dirty="0" smtClean="0"/>
          </a:p>
          <a:p>
            <a:pPr marL="457200" indent="-457200" algn="l" rtl="0">
              <a:buFont typeface="+mj-lt"/>
              <a:buAutoNum type="arabicPeriod"/>
            </a:pPr>
            <a:endParaRPr lang="en-US" sz="1600" dirty="0"/>
          </a:p>
          <a:p>
            <a:pPr marL="457200" indent="-457200" algn="l" rtl="0">
              <a:buClrTx/>
              <a:buFont typeface="+mj-lt"/>
              <a:buAutoNum type="arabicPeriod"/>
            </a:pPr>
            <a:r>
              <a:rPr lang="en-US" sz="2400" dirty="0" smtClean="0"/>
              <a:t>The way the </a:t>
            </a:r>
            <a:r>
              <a:rPr lang="en-US" sz="2400" dirty="0" err="1" smtClean="0"/>
              <a:t>explanandum</a:t>
            </a:r>
            <a:r>
              <a:rPr lang="en-US" sz="2400" dirty="0" smtClean="0"/>
              <a:t> is defined.</a:t>
            </a:r>
          </a:p>
          <a:p>
            <a:pPr lvl="1" algn="l" rtl="0"/>
            <a:endParaRPr lang="en-US" dirty="0" smtClean="0"/>
          </a:p>
        </p:txBody>
      </p:sp>
      <p:sp>
        <p:nvSpPr>
          <p:cNvPr id="4" name="מציין מיקום תוכן 2"/>
          <p:cNvSpPr txBox="1">
            <a:spLocks/>
          </p:cNvSpPr>
          <p:nvPr/>
        </p:nvSpPr>
        <p:spPr>
          <a:xfrm>
            <a:off x="1120080" y="5373216"/>
            <a:ext cx="7772400" cy="792088"/>
          </a:xfrm>
          <a:prstGeom prst="rect">
            <a:avLst/>
          </a:prstGeom>
        </p:spPr>
        <p:txBody>
          <a:bodyPr vert="horz">
            <a:noAutofit/>
          </a:bodyPr>
          <a:lst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20040" lvl="1" indent="0" algn="l" rtl="0">
              <a:buNone/>
            </a:pPr>
            <a:r>
              <a:rPr lang="en-US" i="1" dirty="0" smtClean="0">
                <a:solidFill>
                  <a:srgbClr val="C00000"/>
                </a:solidFill>
              </a:rPr>
              <a:t>Representations are still necessary in cognitive theorizing.</a:t>
            </a:r>
          </a:p>
        </p:txBody>
      </p:sp>
      <p:sp>
        <p:nvSpPr>
          <p:cNvPr id="5" name="מציין מיקום תוכן 2"/>
          <p:cNvSpPr txBox="1">
            <a:spLocks/>
          </p:cNvSpPr>
          <p:nvPr/>
        </p:nvSpPr>
        <p:spPr>
          <a:xfrm>
            <a:off x="1331640" y="3735406"/>
            <a:ext cx="6544344" cy="1061746"/>
          </a:xfrm>
          <a:prstGeom prst="rect">
            <a:avLst/>
          </a:prstGeom>
        </p:spPr>
        <p:txBody>
          <a:bodyPr vert="horz">
            <a:noAutofit/>
          </a:bodyPr>
          <a:lst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l" rtl="0">
              <a:buNone/>
            </a:pPr>
            <a:r>
              <a:rPr lang="en-US" sz="2400" i="1" dirty="0" smtClean="0">
                <a:solidFill>
                  <a:srgbClr val="0070C0"/>
                </a:solidFill>
              </a:rPr>
              <a:t>This causal process should be definable in non intentional, non-representational terms.</a:t>
            </a:r>
          </a:p>
          <a:p>
            <a:pPr marL="320040" lvl="1" indent="0" algn="l" rtl="0">
              <a:buNone/>
            </a:pPr>
            <a:endParaRPr lang="en-US" sz="2000" i="1" dirty="0" smtClean="0">
              <a:solidFill>
                <a:srgbClr val="0070C0"/>
              </a:solidFill>
            </a:endParaRPr>
          </a:p>
        </p:txBody>
      </p:sp>
    </p:spTree>
    <p:extLst>
      <p:ext uri="{BB962C8B-B14F-4D97-AF65-F5344CB8AC3E}">
        <p14:creationId xmlns:p14="http://schemas.microsoft.com/office/powerpoint/2010/main" val="1946586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n-US" b="1" dirty="0" smtClean="0"/>
              <a:t>Representations</a:t>
            </a:r>
            <a:endParaRPr lang="he-IL" b="1" dirty="0"/>
          </a:p>
        </p:txBody>
      </p:sp>
      <p:sp>
        <p:nvSpPr>
          <p:cNvPr id="5" name="Content Placeholder 4"/>
          <p:cNvSpPr>
            <a:spLocks noGrp="1"/>
          </p:cNvSpPr>
          <p:nvPr>
            <p:ph sz="quarter" idx="1"/>
          </p:nvPr>
        </p:nvSpPr>
        <p:spPr>
          <a:xfrm>
            <a:off x="914400" y="4294584"/>
            <a:ext cx="7772400" cy="2014736"/>
          </a:xfrm>
        </p:spPr>
        <p:txBody>
          <a:bodyPr/>
          <a:lstStyle/>
          <a:p>
            <a:pPr algn="l" rtl="0">
              <a:spcBef>
                <a:spcPts val="2400"/>
              </a:spcBef>
            </a:pPr>
            <a:r>
              <a:rPr lang="en-US" dirty="0" smtClean="0"/>
              <a:t>Intentionality </a:t>
            </a:r>
            <a:r>
              <a:rPr lang="he-IL" dirty="0" smtClean="0"/>
              <a:t>-</a:t>
            </a:r>
            <a:r>
              <a:rPr lang="en-US" dirty="0" smtClean="0"/>
              <a:t> “</a:t>
            </a:r>
            <a:r>
              <a:rPr lang="en-US" dirty="0" err="1" smtClean="0"/>
              <a:t>aboutness</a:t>
            </a:r>
            <a:r>
              <a:rPr lang="en-US" dirty="0" smtClean="0"/>
              <a:t>”</a:t>
            </a:r>
          </a:p>
          <a:p>
            <a:pPr algn="l" rtl="0">
              <a:spcBef>
                <a:spcPts val="2400"/>
              </a:spcBef>
            </a:pPr>
            <a:r>
              <a:rPr lang="en-US" dirty="0" smtClean="0"/>
              <a:t>Semantics / Content / Information</a:t>
            </a:r>
          </a:p>
        </p:txBody>
      </p:sp>
      <p:pic>
        <p:nvPicPr>
          <p:cNvPr id="2050" name="Picture 2" descr="https://encrypted-tbn1.gstatic.com/images?q=tbn:ANd9GcTnkqLFZBE_Y5WriUtmtsLvI3Iz-szCrBhMNKUEpxu9ldAlfr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028685"/>
            <a:ext cx="2056869" cy="16883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lipartbest.com/cliparts/ncE/EnB/ncEEnBARi.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988838"/>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dn.xl.thumbs.canstockphoto.com/canstock2942257.jpg"/>
          <p:cNvPicPr>
            <a:picLocks noChangeAspect="1" noChangeArrowheads="1"/>
          </p:cNvPicPr>
          <p:nvPr/>
        </p:nvPicPr>
        <p:blipFill rotWithShape="1">
          <a:blip r:embed="rId4">
            <a:extLst>
              <a:ext uri="{28A0092B-C50C-407E-A947-70E740481C1C}">
                <a14:useLocalDpi xmlns:a14="http://schemas.microsoft.com/office/drawing/2010/main" val="0"/>
              </a:ext>
            </a:extLst>
          </a:blip>
          <a:srcRect b="9294"/>
          <a:stretch/>
        </p:blipFill>
        <p:spPr bwMode="auto">
          <a:xfrm>
            <a:off x="971600" y="1912615"/>
            <a:ext cx="2447925" cy="167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829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b="1" dirty="0" smtClean="0"/>
              <a:t>The Pragmatic Account- Representational Role</a:t>
            </a:r>
            <a:endParaRPr lang="he-IL" b="1" dirty="0"/>
          </a:p>
        </p:txBody>
      </p:sp>
      <p:sp>
        <p:nvSpPr>
          <p:cNvPr id="3" name="מציין מיקום תוכן 2"/>
          <p:cNvSpPr>
            <a:spLocks noGrp="1"/>
          </p:cNvSpPr>
          <p:nvPr>
            <p:ph sz="quarter" idx="1"/>
          </p:nvPr>
        </p:nvSpPr>
        <p:spPr>
          <a:xfrm>
            <a:off x="914400" y="1916832"/>
            <a:ext cx="7772400" cy="4102968"/>
          </a:xfrm>
        </p:spPr>
        <p:txBody>
          <a:bodyPr>
            <a:normAutofit/>
          </a:bodyPr>
          <a:lstStyle/>
          <a:p>
            <a:pPr algn="l" rtl="0"/>
            <a:r>
              <a:rPr lang="en-US" sz="2400" dirty="0" smtClean="0"/>
              <a:t>Representations do not serve to describe an objective real-world causal structure, but rather to mediate such a structure to us.</a:t>
            </a:r>
          </a:p>
          <a:p>
            <a:pPr algn="l" rtl="0"/>
            <a:endParaRPr lang="en-US" sz="2000" dirty="0" smtClean="0"/>
          </a:p>
          <a:p>
            <a:pPr algn="l" rtl="0"/>
            <a:r>
              <a:rPr lang="en-US" sz="2400" dirty="0" smtClean="0"/>
              <a:t>Representations serve not to explain </a:t>
            </a:r>
            <a:r>
              <a:rPr lang="en-US" sz="2400" b="1" dirty="0" smtClean="0">
                <a:solidFill>
                  <a:srgbClr val="0070C0"/>
                </a:solidFill>
              </a:rPr>
              <a:t>what</a:t>
            </a:r>
            <a:r>
              <a:rPr lang="en-US" sz="2400" dirty="0" smtClean="0"/>
              <a:t> is actually happening in the mind, but rather to explain </a:t>
            </a:r>
            <a:r>
              <a:rPr lang="en-US" sz="2400" b="1" dirty="0" smtClean="0">
                <a:solidFill>
                  <a:srgbClr val="C00000"/>
                </a:solidFill>
              </a:rPr>
              <a:t>why</a:t>
            </a:r>
            <a:r>
              <a:rPr lang="en-US" sz="2400" dirty="0" smtClean="0"/>
              <a:t> whatever it is that is actually happening gives rise to the cognitive phenomena as we choose to define it.</a:t>
            </a:r>
            <a:endParaRPr lang="he-IL" sz="2400" dirty="0"/>
          </a:p>
        </p:txBody>
      </p:sp>
    </p:spTree>
    <p:extLst>
      <p:ext uri="{BB962C8B-B14F-4D97-AF65-F5344CB8AC3E}">
        <p14:creationId xmlns:p14="http://schemas.microsoft.com/office/powerpoint/2010/main" val="3517764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clker.com/cliparts/6/g/n/Z/Y/V/head-outline-hi.png"/>
          <p:cNvPicPr>
            <a:picLocks noChangeAspect="1" noChangeArrowheads="1"/>
          </p:cNvPicPr>
          <p:nvPr/>
        </p:nvPicPr>
        <p:blipFill rotWithShape="1">
          <a:blip r:embed="rId2">
            <a:extLst>
              <a:ext uri="{28A0092B-C50C-407E-A947-70E740481C1C}">
                <a14:useLocalDpi xmlns:a14="http://schemas.microsoft.com/office/drawing/2010/main" val="0"/>
              </a:ext>
            </a:extLst>
          </a:blip>
          <a:srcRect b="27925"/>
          <a:stretch/>
        </p:blipFill>
        <p:spPr bwMode="auto">
          <a:xfrm flipH="1">
            <a:off x="611557" y="2331778"/>
            <a:ext cx="7848874" cy="44095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17112" y="701824"/>
            <a:ext cx="7772400" cy="1143000"/>
          </a:xfrm>
        </p:spPr>
        <p:txBody>
          <a:bodyPr>
            <a:normAutofit/>
          </a:bodyPr>
          <a:lstStyle/>
          <a:p>
            <a:pPr rtl="0"/>
            <a:r>
              <a:rPr lang="en-US" sz="3600" dirty="0" smtClean="0">
                <a:solidFill>
                  <a:schemeClr val="tx1"/>
                </a:solidFill>
              </a:rPr>
              <a:t>Fleeing from predators</a:t>
            </a:r>
            <a:endParaRPr lang="he-IL" sz="3600" dirty="0">
              <a:solidFill>
                <a:schemeClr val="tx1"/>
              </a:solidFill>
            </a:endParaRPr>
          </a:p>
        </p:txBody>
      </p:sp>
      <p:sp>
        <p:nvSpPr>
          <p:cNvPr id="13" name="Rectangle 12"/>
          <p:cNvSpPr/>
          <p:nvPr/>
        </p:nvSpPr>
        <p:spPr>
          <a:xfrm>
            <a:off x="3593968" y="2132856"/>
            <a:ext cx="1410080"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4" name="TextBox 13"/>
          <p:cNvSpPr txBox="1"/>
          <p:nvPr/>
        </p:nvSpPr>
        <p:spPr>
          <a:xfrm>
            <a:off x="3682498" y="2481281"/>
            <a:ext cx="1184940" cy="369333"/>
          </a:xfrm>
          <a:prstGeom prst="rect">
            <a:avLst/>
          </a:prstGeom>
          <a:solidFill>
            <a:schemeClr val="bg1"/>
          </a:solidFill>
        </p:spPr>
        <p:txBody>
          <a:bodyPr wrap="none" rtlCol="1">
            <a:spAutoFit/>
          </a:bodyPr>
          <a:lstStyle/>
          <a:p>
            <a:pPr algn="ctr"/>
            <a:r>
              <a:rPr lang="en-US" b="1" dirty="0" smtClean="0">
                <a:solidFill>
                  <a:srgbClr val="FF0000"/>
                </a:solidFill>
              </a:rPr>
              <a:t>DANGER</a:t>
            </a:r>
            <a:endParaRPr lang="he-IL" b="1" dirty="0">
              <a:solidFill>
                <a:srgbClr val="FF0000"/>
              </a:solidFill>
            </a:endParaRPr>
          </a:p>
        </p:txBody>
      </p:sp>
      <p:sp>
        <p:nvSpPr>
          <p:cNvPr id="16" name="Rectangle 15"/>
          <p:cNvSpPr/>
          <p:nvPr/>
        </p:nvSpPr>
        <p:spPr>
          <a:xfrm>
            <a:off x="5508104" y="2132856"/>
            <a:ext cx="1410080"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5782359" y="2481281"/>
            <a:ext cx="787395" cy="369333"/>
          </a:xfrm>
          <a:prstGeom prst="rect">
            <a:avLst/>
          </a:prstGeom>
          <a:solidFill>
            <a:schemeClr val="bg1"/>
          </a:solidFill>
        </p:spPr>
        <p:txBody>
          <a:bodyPr wrap="none" rtlCol="1">
            <a:spAutoFit/>
          </a:bodyPr>
          <a:lstStyle/>
          <a:p>
            <a:pPr algn="ctr"/>
            <a:r>
              <a:rPr lang="en-US" b="1" dirty="0" smtClean="0"/>
              <a:t>FLEE</a:t>
            </a:r>
            <a:endParaRPr lang="he-IL" b="1" dirty="0"/>
          </a:p>
        </p:txBody>
      </p:sp>
      <p:sp>
        <p:nvSpPr>
          <p:cNvPr id="20" name="Rectangle 19"/>
          <p:cNvSpPr/>
          <p:nvPr/>
        </p:nvSpPr>
        <p:spPr>
          <a:xfrm>
            <a:off x="1763688" y="2132856"/>
            <a:ext cx="1410080"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1" name="Picture 4" descr="http://downloadclipart.org/do-upload/clipart/2016-04/Tiger_face_tattoo_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603" y="2183297"/>
            <a:ext cx="941214" cy="9792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internet-of-the-mind.com/images/PartsNet2.jpg"/>
          <p:cNvPicPr>
            <a:picLocks noChangeAspect="1" noChangeArrowheads="1"/>
          </p:cNvPicPr>
          <p:nvPr/>
        </p:nvPicPr>
        <p:blipFill rotWithShape="1">
          <a:blip r:embed="rId4">
            <a:extLst>
              <a:ext uri="{28A0092B-C50C-407E-A947-70E740481C1C}">
                <a14:useLocalDpi xmlns:a14="http://schemas.microsoft.com/office/drawing/2010/main" val="0"/>
              </a:ext>
            </a:extLst>
          </a:blip>
          <a:srcRect l="8194" r="4937"/>
          <a:stretch/>
        </p:blipFill>
        <p:spPr bwMode="auto">
          <a:xfrm>
            <a:off x="1691680" y="3429000"/>
            <a:ext cx="141008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encrypted-tbn2.gstatic.com/images?q=tbn:ANd9GcRGDDiFQX8KMs7ca-go4tOSRY1gjvJmGIBCGWqHYWgT4Lk1CScvVQ"/>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9246"/>
          <a:stretch/>
        </p:blipFill>
        <p:spPr bwMode="auto">
          <a:xfrm>
            <a:off x="3578928" y="3429000"/>
            <a:ext cx="141008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cdn-images-1.medium.com/max/400/1*4-4XkuTZopk59wOV6E-RCg.jpeg"/>
          <p:cNvPicPr>
            <a:picLocks noChangeAspect="1" noChangeArrowheads="1"/>
          </p:cNvPicPr>
          <p:nvPr/>
        </p:nvPicPr>
        <p:blipFill rotWithShape="1">
          <a:blip r:embed="rId7">
            <a:extLst>
              <a:ext uri="{28A0092B-C50C-407E-A947-70E740481C1C}">
                <a14:useLocalDpi xmlns:a14="http://schemas.microsoft.com/office/drawing/2010/main" val="0"/>
              </a:ext>
            </a:extLst>
          </a:blip>
          <a:srcRect l="28198"/>
          <a:stretch/>
        </p:blipFill>
        <p:spPr bwMode="auto">
          <a:xfrm>
            <a:off x="5466176" y="3429000"/>
            <a:ext cx="141008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lker.com/cliparts/7/b/7/d/11949846511933833817man_in_chair_-_thinking_01.svg.hi.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08304" y="5229200"/>
            <a:ext cx="1512168" cy="1396235"/>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21"/>
          <p:cNvSpPr/>
          <p:nvPr/>
        </p:nvSpPr>
        <p:spPr>
          <a:xfrm>
            <a:off x="5047592" y="3789040"/>
            <a:ext cx="360000" cy="360040"/>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Right Arrow 22"/>
          <p:cNvSpPr/>
          <p:nvPr/>
        </p:nvSpPr>
        <p:spPr>
          <a:xfrm>
            <a:off x="3160344" y="3789040"/>
            <a:ext cx="360000" cy="360040"/>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7668941" y="4653136"/>
            <a:ext cx="1295547" cy="461665"/>
          </a:xfrm>
          <a:prstGeom prst="rect">
            <a:avLst/>
          </a:prstGeom>
          <a:noFill/>
        </p:spPr>
        <p:txBody>
          <a:bodyPr wrap="none" rtlCol="1">
            <a:spAutoFit/>
          </a:bodyPr>
          <a:lstStyle/>
          <a:p>
            <a:pPr algn="l" rtl="0"/>
            <a:r>
              <a:rPr lang="en-US" sz="2400" b="1" dirty="0" smtClean="0"/>
              <a:t>Theorist</a:t>
            </a:r>
            <a:endParaRPr lang="he-IL" sz="2400" b="1" dirty="0"/>
          </a:p>
        </p:txBody>
      </p:sp>
      <p:sp>
        <p:nvSpPr>
          <p:cNvPr id="19" name="Oval Callout 18"/>
          <p:cNvSpPr/>
          <p:nvPr/>
        </p:nvSpPr>
        <p:spPr>
          <a:xfrm>
            <a:off x="539552" y="561420"/>
            <a:ext cx="7344816" cy="5400599"/>
          </a:xfrm>
          <a:prstGeom prst="wedgeEllipseCallout">
            <a:avLst>
              <a:gd name="adj1" fmla="val 48923"/>
              <a:gd name="adj2" fmla="val 42553"/>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41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6" grpId="0" animBg="1"/>
      <p:bldP spid="18" grpId="0" animBg="1"/>
      <p:bldP spid="20" grpId="0" animBg="1"/>
      <p:bldP spid="6"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0"/>
            <a:r>
              <a:rPr lang="en-US" b="1" dirty="0"/>
              <a:t>Mental </a:t>
            </a:r>
            <a:r>
              <a:rPr lang="en-US" b="1" dirty="0" smtClean="0"/>
              <a:t>Representations in Cognitive Science</a:t>
            </a:r>
            <a:endParaRPr lang="he-IL" b="1" dirty="0"/>
          </a:p>
        </p:txBody>
      </p:sp>
      <p:pic>
        <p:nvPicPr>
          <p:cNvPr id="6" name="Picture 2" descr="C:\Users\Admin\Downloads\IMG_3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728" y="2924944"/>
            <a:ext cx="4680521" cy="263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smtClean="0"/>
              <a:t>The Importance of</a:t>
            </a:r>
            <a:br>
              <a:rPr lang="en-US" dirty="0" smtClean="0"/>
            </a:br>
            <a:r>
              <a:rPr lang="en-US" dirty="0" smtClean="0"/>
              <a:t>Mental Representations</a:t>
            </a:r>
            <a:endParaRPr lang="he-IL" dirty="0"/>
          </a:p>
        </p:txBody>
      </p:sp>
      <p:sp>
        <p:nvSpPr>
          <p:cNvPr id="3" name="מציין מיקום תוכן 2"/>
          <p:cNvSpPr>
            <a:spLocks noGrp="1"/>
          </p:cNvSpPr>
          <p:nvPr>
            <p:ph sz="quarter" idx="1"/>
          </p:nvPr>
        </p:nvSpPr>
        <p:spPr/>
        <p:txBody>
          <a:bodyPr>
            <a:normAutofit fontScale="92500" lnSpcReduction="20000"/>
          </a:bodyPr>
          <a:lstStyle/>
          <a:p>
            <a:pPr algn="l" rtl="0"/>
            <a:r>
              <a:rPr lang="en-US" dirty="0" smtClean="0"/>
              <a:t>“It has become almost a cliché to say that the most important explanatory posit today in cognitive research is the concept of representation.  Like most clichés, it also happens to be true.  Since the collapse of behaviorism in the 1950’s, there has been no single theoretical construct that has played such a central role in the scientific disciplines of cognitive psychology, social psychology, linguistics, artificial intelligence, and the cognitive neurosciences.  Of course, there have been many different types of representational theories.  But all share the core assumption that mental processes involve content-bearing internal states and that a correct account of those processes must invoke structures that serve to stand for something else.”                                          (</a:t>
            </a:r>
            <a:r>
              <a:rPr lang="en-US" dirty="0"/>
              <a:t>Ramsey 2007, p. xi</a:t>
            </a:r>
            <a:r>
              <a:rPr lang="en-US" dirty="0" smtClean="0"/>
              <a:t>)</a:t>
            </a:r>
            <a:endParaRPr lang="en-US" dirty="0"/>
          </a:p>
        </p:txBody>
      </p:sp>
    </p:spTree>
    <p:extLst>
      <p:ext uri="{BB962C8B-B14F-4D97-AF65-F5344CB8AC3E}">
        <p14:creationId xmlns:p14="http://schemas.microsoft.com/office/powerpoint/2010/main" val="1260133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 Problem</a:t>
            </a:r>
            <a:endParaRPr lang="he-IL" dirty="0"/>
          </a:p>
        </p:txBody>
      </p:sp>
      <p:sp>
        <p:nvSpPr>
          <p:cNvPr id="3" name="מציין מיקום תוכן 2"/>
          <p:cNvSpPr>
            <a:spLocks noGrp="1"/>
          </p:cNvSpPr>
          <p:nvPr>
            <p:ph sz="quarter" idx="1"/>
          </p:nvPr>
        </p:nvSpPr>
        <p:spPr/>
        <p:txBody>
          <a:bodyPr>
            <a:normAutofit lnSpcReduction="10000"/>
          </a:bodyPr>
          <a:lstStyle/>
          <a:p>
            <a:pPr algn="l" rtl="0"/>
            <a:r>
              <a:rPr lang="en-US" dirty="0" smtClean="0"/>
              <a:t>“Yet despite all of this attention (or perhaps because of it), there is nothing even remotely like a consensus on the nature of mental representation.  Quite the contrary, the current state of affairs is perhaps best described as one of disarray and uncertainty.  There are disagreements about how we should think about mental representation, about why representations are important for psychological and neurological processes, about what they are supposed to do in a physical system, about how they get their intentional content, and even about whether or not they actually exist.”                                   (Ramsey 2007, p. xi)</a:t>
            </a:r>
            <a:endParaRPr lang="he-IL" dirty="0"/>
          </a:p>
        </p:txBody>
      </p:sp>
    </p:spTree>
    <p:extLst>
      <p:ext uri="{BB962C8B-B14F-4D97-AF65-F5344CB8AC3E}">
        <p14:creationId xmlns:p14="http://schemas.microsoft.com/office/powerpoint/2010/main" val="1849018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err="1" smtClean="0"/>
              <a:t>Chevruta</a:t>
            </a:r>
            <a:r>
              <a:rPr lang="en-US" dirty="0" smtClean="0"/>
              <a:t> Aims</a:t>
            </a:r>
            <a:br>
              <a:rPr lang="en-US" dirty="0" smtClean="0"/>
            </a:br>
            <a:r>
              <a:rPr lang="en-US" dirty="0" smtClean="0"/>
              <a:t>(in my opinion)</a:t>
            </a:r>
            <a:endParaRPr lang="he-IL" dirty="0"/>
          </a:p>
        </p:txBody>
      </p:sp>
      <p:sp>
        <p:nvSpPr>
          <p:cNvPr id="3" name="מציין מיקום תוכן 2"/>
          <p:cNvSpPr>
            <a:spLocks noGrp="1"/>
          </p:cNvSpPr>
          <p:nvPr>
            <p:ph sz="quarter" idx="1"/>
          </p:nvPr>
        </p:nvSpPr>
        <p:spPr/>
        <p:txBody>
          <a:bodyPr/>
          <a:lstStyle/>
          <a:p>
            <a:pPr algn="l" rtl="0"/>
            <a:r>
              <a:rPr lang="en-US" dirty="0" smtClean="0"/>
              <a:t>Main Aim:</a:t>
            </a:r>
          </a:p>
          <a:p>
            <a:pPr marL="0" indent="0" algn="l" rtl="0">
              <a:buNone/>
            </a:pPr>
            <a:r>
              <a:rPr lang="en-US" dirty="0" smtClean="0"/>
              <a:t>1. To better understand the role of mental representations in different types of cognitive explanations (and in general).</a:t>
            </a:r>
          </a:p>
          <a:p>
            <a:pPr algn="l" rtl="0"/>
            <a:r>
              <a:rPr lang="en-US" dirty="0" smtClean="0"/>
              <a:t>Secondary Aims:</a:t>
            </a:r>
          </a:p>
          <a:p>
            <a:pPr marL="0" indent="0" algn="l" rtl="0">
              <a:buNone/>
            </a:pPr>
            <a:r>
              <a:rPr lang="en-US" dirty="0" smtClean="0"/>
              <a:t>0. To learn about different types of cognitive explanations.</a:t>
            </a:r>
          </a:p>
          <a:p>
            <a:pPr marL="0" indent="0" algn="l" rtl="0">
              <a:buNone/>
            </a:pPr>
            <a:r>
              <a:rPr lang="en-US" dirty="0" smtClean="0"/>
              <a:t>2. To better understand the relations between different types of cognitive explanations.</a:t>
            </a:r>
            <a:endParaRPr lang="he-IL" dirty="0"/>
          </a:p>
        </p:txBody>
      </p:sp>
    </p:spTree>
    <p:extLst>
      <p:ext uri="{BB962C8B-B14F-4D97-AF65-F5344CB8AC3E}">
        <p14:creationId xmlns:p14="http://schemas.microsoft.com/office/powerpoint/2010/main" val="1468983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Method</a:t>
            </a:r>
            <a:endParaRPr lang="he-IL" dirty="0"/>
          </a:p>
        </p:txBody>
      </p:sp>
      <p:sp>
        <p:nvSpPr>
          <p:cNvPr id="3" name="מציין מיקום תוכן 2"/>
          <p:cNvSpPr>
            <a:spLocks noGrp="1"/>
          </p:cNvSpPr>
          <p:nvPr>
            <p:ph sz="quarter" idx="1"/>
          </p:nvPr>
        </p:nvSpPr>
        <p:spPr/>
        <p:txBody>
          <a:bodyPr>
            <a:normAutofit fontScale="92500" lnSpcReduction="10000"/>
          </a:bodyPr>
          <a:lstStyle/>
          <a:p>
            <a:pPr algn="l" rtl="0"/>
            <a:r>
              <a:rPr lang="en-US" dirty="0" smtClean="0"/>
              <a:t>One theory at a time.</a:t>
            </a:r>
          </a:p>
          <a:p>
            <a:pPr algn="l" rtl="0"/>
            <a:r>
              <a:rPr lang="en-US" dirty="0" smtClean="0"/>
              <a:t>We aim to understand the role of representations in a specific theory or model.</a:t>
            </a:r>
          </a:p>
          <a:p>
            <a:pPr lvl="1" algn="l" rtl="0"/>
            <a:r>
              <a:rPr lang="en-US" dirty="0" smtClean="0"/>
              <a:t>Where are representations used (if at all) in this theory and why?</a:t>
            </a:r>
          </a:p>
          <a:p>
            <a:pPr lvl="1" algn="l" rtl="0"/>
            <a:r>
              <a:rPr lang="en-US" dirty="0" smtClean="0"/>
              <a:t>Do they play an explanatory role? a causal role?</a:t>
            </a:r>
          </a:p>
          <a:p>
            <a:pPr lvl="1" algn="l" rtl="0"/>
            <a:r>
              <a:rPr lang="en-US" dirty="0" smtClean="0"/>
              <a:t>Are the intentional properties </a:t>
            </a:r>
            <a:r>
              <a:rPr lang="en-US" i="1" dirty="0" smtClean="0"/>
              <a:t>really</a:t>
            </a:r>
            <a:r>
              <a:rPr lang="en-US" dirty="0" smtClean="0"/>
              <a:t> necessary and why?</a:t>
            </a:r>
          </a:p>
          <a:p>
            <a:pPr lvl="1" algn="l" rtl="0"/>
            <a:r>
              <a:rPr lang="en-US" dirty="0" smtClean="0"/>
              <a:t>Do the representations play a causal role </a:t>
            </a:r>
            <a:r>
              <a:rPr lang="en-US" i="1" dirty="0" smtClean="0"/>
              <a:t>in virtue of </a:t>
            </a:r>
            <a:r>
              <a:rPr lang="en-US" dirty="0" smtClean="0"/>
              <a:t>their content?</a:t>
            </a:r>
          </a:p>
          <a:p>
            <a:pPr lvl="1" algn="l" rtl="0"/>
            <a:r>
              <a:rPr lang="en-US" dirty="0"/>
              <a:t>What are the justifications for assigning content to these representations</a:t>
            </a:r>
            <a:r>
              <a:rPr lang="en-US" dirty="0" smtClean="0"/>
              <a:t>?</a:t>
            </a:r>
            <a:endParaRPr lang="he-IL" dirty="0"/>
          </a:p>
          <a:p>
            <a:pPr lvl="1" algn="l" rtl="0"/>
            <a:r>
              <a:rPr lang="en-US" dirty="0" smtClean="0"/>
              <a:t>Can this theory be consistent with an eliminativist approach? A pragmatic approach?</a:t>
            </a:r>
            <a:endParaRPr lang="en-US" dirty="0"/>
          </a:p>
        </p:txBody>
      </p:sp>
    </p:spTree>
    <p:extLst>
      <p:ext uri="{BB962C8B-B14F-4D97-AF65-F5344CB8AC3E}">
        <p14:creationId xmlns:p14="http://schemas.microsoft.com/office/powerpoint/2010/main" val="2489328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Method</a:t>
            </a:r>
            <a:endParaRPr lang="he-IL" dirty="0"/>
          </a:p>
        </p:txBody>
      </p:sp>
      <p:sp>
        <p:nvSpPr>
          <p:cNvPr id="3" name="מציין מיקום תוכן 2"/>
          <p:cNvSpPr>
            <a:spLocks noGrp="1"/>
          </p:cNvSpPr>
          <p:nvPr>
            <p:ph sz="quarter" idx="1"/>
          </p:nvPr>
        </p:nvSpPr>
        <p:spPr/>
        <p:txBody>
          <a:bodyPr/>
          <a:lstStyle/>
          <a:p>
            <a:pPr algn="l" rtl="0"/>
            <a:r>
              <a:rPr lang="en-US" dirty="0"/>
              <a:t>How does the representational role in this theory compare to </a:t>
            </a:r>
            <a:r>
              <a:rPr lang="en-US" dirty="0" smtClean="0"/>
              <a:t>other </a:t>
            </a:r>
            <a:r>
              <a:rPr lang="en-US" dirty="0"/>
              <a:t>instances of representational role?</a:t>
            </a:r>
          </a:p>
          <a:p>
            <a:pPr algn="l" rtl="0"/>
            <a:r>
              <a:rPr lang="en-US" dirty="0"/>
              <a:t>Can we generalize our conclusions to the role of representations in different types of cognitive </a:t>
            </a:r>
            <a:r>
              <a:rPr lang="en-US" dirty="0" smtClean="0"/>
              <a:t>explanations?</a:t>
            </a:r>
          </a:p>
          <a:p>
            <a:pPr algn="l" rtl="0"/>
            <a:r>
              <a:rPr lang="en-US" dirty="0" smtClean="0"/>
              <a:t>Does this discussion help us better understand the relations between different cognitive explanations?</a:t>
            </a:r>
          </a:p>
          <a:p>
            <a:pPr algn="l" rtl="0"/>
            <a:endParaRPr lang="en-US" dirty="0"/>
          </a:p>
          <a:p>
            <a:pPr algn="l" rtl="0"/>
            <a:endParaRPr lang="he-IL" dirty="0"/>
          </a:p>
        </p:txBody>
      </p:sp>
    </p:spTree>
    <p:extLst>
      <p:ext uri="{BB962C8B-B14F-4D97-AF65-F5344CB8AC3E}">
        <p14:creationId xmlns:p14="http://schemas.microsoft.com/office/powerpoint/2010/main" val="305530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2" descr="C:\Users\Admin\Downloads\IMG_3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588" y="1268760"/>
            <a:ext cx="7515836" cy="423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68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879848"/>
            <a:ext cx="7772400" cy="1261120"/>
          </a:xfrm>
        </p:spPr>
        <p:txBody>
          <a:bodyPr/>
          <a:lstStyle/>
          <a:p>
            <a:pPr algn="l" rtl="0"/>
            <a:r>
              <a:rPr lang="en-US" dirty="0"/>
              <a:t>Play a causal role in explaining various phenomena</a:t>
            </a:r>
          </a:p>
          <a:p>
            <a:pPr algn="l" rtl="0"/>
            <a:endParaRPr lang="he-IL" dirty="0"/>
          </a:p>
        </p:txBody>
      </p:sp>
      <p:sp>
        <p:nvSpPr>
          <p:cNvPr id="5" name="AutoShape 6" descr="http://sweetclipart.com/multisite/sweetclipart/files/beaver.pn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1" name="AutoShape 8" descr="http://sweetclipart.com/multisite/sweetclipart/files/beaver.png"/>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2" name="AutoShape 10" descr="http://sweetclipart.com/multisite/sweetclipart/files/beaver.png"/>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 name="AutoShape 12" descr="http://sweetclipart.com/multisite/sweetclipart/files/beaver.png"/>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6" name="Group 5"/>
          <p:cNvGrpSpPr/>
          <p:nvPr/>
        </p:nvGrpSpPr>
        <p:grpSpPr>
          <a:xfrm>
            <a:off x="3491880" y="3237002"/>
            <a:ext cx="2111284" cy="1742727"/>
            <a:chOff x="3491880" y="3237002"/>
            <a:chExt cx="2111284" cy="1742727"/>
          </a:xfrm>
        </p:grpSpPr>
        <p:pic>
          <p:nvPicPr>
            <p:cNvPr id="4111" name="Picture 15" descr="C:\Users\Admin\Desktop\r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237002"/>
              <a:ext cx="1823252" cy="115731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338906" y="4610397"/>
              <a:ext cx="1184940" cy="369332"/>
            </a:xfrm>
            <a:prstGeom prst="rect">
              <a:avLst/>
            </a:prstGeom>
            <a:noFill/>
          </p:spPr>
          <p:txBody>
            <a:bodyPr wrap="none" rtlCol="1">
              <a:spAutoFit/>
            </a:bodyPr>
            <a:lstStyle/>
            <a:p>
              <a:r>
                <a:rPr lang="en-US" b="1" dirty="0" smtClean="0">
                  <a:solidFill>
                    <a:srgbClr val="FF0000"/>
                  </a:solidFill>
                </a:rPr>
                <a:t>DANGER</a:t>
              </a:r>
              <a:endParaRPr lang="he-IL" b="1" dirty="0">
                <a:solidFill>
                  <a:srgbClr val="FF0000"/>
                </a:solidFill>
              </a:endParaRPr>
            </a:p>
          </p:txBody>
        </p:sp>
        <p:pic>
          <p:nvPicPr>
            <p:cNvPr id="19" name="Picture 17" descr="http://www.clker.com/cliparts/3/f/1/e/1320171029138358548Confused%20Beaver.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356992"/>
              <a:ext cx="1440542" cy="9891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499992" y="3534182"/>
              <a:ext cx="864096" cy="9029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 name="Group 3"/>
          <p:cNvGrpSpPr/>
          <p:nvPr/>
        </p:nvGrpSpPr>
        <p:grpSpPr>
          <a:xfrm>
            <a:off x="323528" y="2996952"/>
            <a:ext cx="2448272" cy="1982777"/>
            <a:chOff x="323528" y="2996952"/>
            <a:chExt cx="2448272" cy="1982777"/>
          </a:xfrm>
        </p:grpSpPr>
        <p:pic>
          <p:nvPicPr>
            <p:cNvPr id="30" name="Picture 4" descr="http://downloadclipart.org/do-upload/clipart/2016-04/Tiger_face_tattoo_clipa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191133"/>
              <a:ext cx="752971" cy="783389"/>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http://www.clker.com/cliparts/3/f/1/e/1320171029138358548Confused%20Beaver.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515" y="3805891"/>
              <a:ext cx="1440542" cy="9891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2996952"/>
              <a:ext cx="2448272" cy="19827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7" name="Group 6"/>
          <p:cNvGrpSpPr/>
          <p:nvPr/>
        </p:nvGrpSpPr>
        <p:grpSpPr>
          <a:xfrm>
            <a:off x="6372200" y="2996952"/>
            <a:ext cx="2448000" cy="1982777"/>
            <a:chOff x="6372200" y="2996952"/>
            <a:chExt cx="2448000" cy="1982777"/>
          </a:xfrm>
        </p:grpSpPr>
        <p:pic>
          <p:nvPicPr>
            <p:cNvPr id="23" name="Picture 17" descr="http://www.clker.com/cliparts/3/f/1/e/1320171029138358548Confused%20Beaver.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88224" y="3212976"/>
              <a:ext cx="1440542" cy="9891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http://www.clker.com/cliparts/3/f/1/e/1320171029138358548Confused%20Beaver.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2280" y="3365376"/>
              <a:ext cx="1440542" cy="9891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http://www.clker.com/cliparts/3/f/1/e/1320171029138358548Confused%20Beaver.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60232" y="3663964"/>
              <a:ext cx="1440542" cy="98917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6372200" y="2996952"/>
              <a:ext cx="2448000" cy="19827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2" name="Right Arrow 31"/>
          <p:cNvSpPr/>
          <p:nvPr/>
        </p:nvSpPr>
        <p:spPr>
          <a:xfrm>
            <a:off x="5806984" y="3861048"/>
            <a:ext cx="421200" cy="288032"/>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Right Arrow 32"/>
          <p:cNvSpPr/>
          <p:nvPr/>
        </p:nvSpPr>
        <p:spPr>
          <a:xfrm>
            <a:off x="2915816" y="3861048"/>
            <a:ext cx="420466" cy="288032"/>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itle 3"/>
          <p:cNvSpPr>
            <a:spLocks noGrp="1"/>
          </p:cNvSpPr>
          <p:nvPr>
            <p:ph type="title"/>
          </p:nvPr>
        </p:nvSpPr>
        <p:spPr>
          <a:xfrm>
            <a:off x="914400" y="274638"/>
            <a:ext cx="7772400" cy="1143000"/>
          </a:xfrm>
        </p:spPr>
        <p:txBody>
          <a:bodyPr/>
          <a:lstStyle/>
          <a:p>
            <a:pPr algn="l" rtl="0"/>
            <a:r>
              <a:rPr lang="en-US" b="1" dirty="0" smtClean="0"/>
              <a:t>Representations</a:t>
            </a:r>
            <a:endParaRPr lang="he-IL" b="1" dirty="0"/>
          </a:p>
        </p:txBody>
      </p:sp>
    </p:spTree>
    <p:extLst>
      <p:ext uri="{BB962C8B-B14F-4D97-AF65-F5344CB8AC3E}">
        <p14:creationId xmlns:p14="http://schemas.microsoft.com/office/powerpoint/2010/main" val="1590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lker.com/cliparts/6/g/n/Z/Y/V/head-outline-hi.png"/>
          <p:cNvPicPr>
            <a:picLocks noChangeAspect="1" noChangeArrowheads="1"/>
          </p:cNvPicPr>
          <p:nvPr/>
        </p:nvPicPr>
        <p:blipFill rotWithShape="1">
          <a:blip r:embed="rId3">
            <a:extLst>
              <a:ext uri="{28A0092B-C50C-407E-A947-70E740481C1C}">
                <a14:useLocalDpi xmlns:a14="http://schemas.microsoft.com/office/drawing/2010/main" val="0"/>
              </a:ext>
            </a:extLst>
          </a:blip>
          <a:srcRect b="27925"/>
          <a:stretch/>
        </p:blipFill>
        <p:spPr bwMode="auto">
          <a:xfrm flipH="1">
            <a:off x="1619672" y="2629137"/>
            <a:ext cx="6768752" cy="4112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rtl="0"/>
            <a:r>
              <a:rPr lang="en-US" b="1" dirty="0" smtClean="0"/>
              <a:t>Mental Representations</a:t>
            </a:r>
            <a:endParaRPr lang="he-IL" b="1" dirty="0"/>
          </a:p>
        </p:txBody>
      </p:sp>
      <p:sp>
        <p:nvSpPr>
          <p:cNvPr id="3" name="Content Placeholder 2"/>
          <p:cNvSpPr>
            <a:spLocks noGrp="1"/>
          </p:cNvSpPr>
          <p:nvPr>
            <p:ph sz="quarter" idx="1"/>
          </p:nvPr>
        </p:nvSpPr>
        <p:spPr>
          <a:xfrm>
            <a:off x="914400" y="1591816"/>
            <a:ext cx="7772400" cy="1261120"/>
          </a:xfrm>
        </p:spPr>
        <p:txBody>
          <a:bodyPr/>
          <a:lstStyle/>
          <a:p>
            <a:pPr algn="l" rtl="0"/>
            <a:r>
              <a:rPr lang="en-US" dirty="0"/>
              <a:t>Mental representations are content-bearing mental states or structures.</a:t>
            </a:r>
            <a:endParaRPr lang="he-IL" dirty="0"/>
          </a:p>
          <a:p>
            <a:pPr algn="l" rtl="0"/>
            <a:endParaRPr lang="he-IL" dirty="0"/>
          </a:p>
        </p:txBody>
      </p:sp>
      <p:sp>
        <p:nvSpPr>
          <p:cNvPr id="13" name="Right Arrow 12"/>
          <p:cNvSpPr/>
          <p:nvPr/>
        </p:nvSpPr>
        <p:spPr>
          <a:xfrm>
            <a:off x="5465356" y="3945497"/>
            <a:ext cx="421200" cy="288032"/>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Right Arrow 14"/>
          <p:cNvSpPr/>
          <p:nvPr/>
        </p:nvSpPr>
        <p:spPr>
          <a:xfrm>
            <a:off x="3761502" y="3945497"/>
            <a:ext cx="420466" cy="288032"/>
          </a:xfrm>
          <a:prstGeom prst="right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9" name="Group 18"/>
          <p:cNvGrpSpPr/>
          <p:nvPr/>
        </p:nvGrpSpPr>
        <p:grpSpPr>
          <a:xfrm>
            <a:off x="4211960" y="3585457"/>
            <a:ext cx="1184940" cy="864096"/>
            <a:chOff x="4211960" y="3585457"/>
            <a:chExt cx="1184940" cy="864096"/>
          </a:xfrm>
        </p:grpSpPr>
        <p:sp>
          <p:nvSpPr>
            <p:cNvPr id="7" name="Rectangle 6"/>
            <p:cNvSpPr/>
            <p:nvPr/>
          </p:nvSpPr>
          <p:spPr>
            <a:xfrm>
              <a:off x="4259630" y="3585457"/>
              <a:ext cx="1128064"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4" name="TextBox 13"/>
            <p:cNvSpPr txBox="1"/>
            <p:nvPr/>
          </p:nvSpPr>
          <p:spPr>
            <a:xfrm>
              <a:off x="4211960" y="3864197"/>
              <a:ext cx="1184940" cy="369332"/>
            </a:xfrm>
            <a:prstGeom prst="rect">
              <a:avLst/>
            </a:prstGeom>
            <a:noFill/>
          </p:spPr>
          <p:txBody>
            <a:bodyPr wrap="none" rtlCol="1">
              <a:spAutoFit/>
            </a:bodyPr>
            <a:lstStyle/>
            <a:p>
              <a:r>
                <a:rPr lang="en-US" b="1" dirty="0" smtClean="0">
                  <a:solidFill>
                    <a:srgbClr val="FF0000"/>
                  </a:solidFill>
                </a:rPr>
                <a:t>DANGER</a:t>
              </a:r>
              <a:endParaRPr lang="he-IL" b="1" dirty="0">
                <a:solidFill>
                  <a:srgbClr val="FF0000"/>
                </a:solidFill>
              </a:endParaRPr>
            </a:p>
          </p:txBody>
        </p:sp>
      </p:grpSp>
      <p:grpSp>
        <p:nvGrpSpPr>
          <p:cNvPr id="20" name="Group 19"/>
          <p:cNvGrpSpPr/>
          <p:nvPr/>
        </p:nvGrpSpPr>
        <p:grpSpPr>
          <a:xfrm>
            <a:off x="5964216" y="3585457"/>
            <a:ext cx="1128064" cy="864096"/>
            <a:chOff x="5964216" y="3585457"/>
            <a:chExt cx="1128064" cy="864096"/>
          </a:xfrm>
        </p:grpSpPr>
        <p:sp>
          <p:nvSpPr>
            <p:cNvPr id="8" name="Rectangle 7"/>
            <p:cNvSpPr/>
            <p:nvPr/>
          </p:nvSpPr>
          <p:spPr>
            <a:xfrm>
              <a:off x="5964216" y="3585457"/>
              <a:ext cx="1128064"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6104881" y="3864197"/>
              <a:ext cx="787395" cy="369332"/>
            </a:xfrm>
            <a:prstGeom prst="rect">
              <a:avLst/>
            </a:prstGeom>
            <a:noFill/>
          </p:spPr>
          <p:txBody>
            <a:bodyPr wrap="none" rtlCol="1">
              <a:spAutoFit/>
            </a:bodyPr>
            <a:lstStyle/>
            <a:p>
              <a:r>
                <a:rPr lang="en-US" b="1" dirty="0" smtClean="0"/>
                <a:t>FLEE</a:t>
              </a:r>
              <a:endParaRPr lang="he-IL" b="1" dirty="0"/>
            </a:p>
          </p:txBody>
        </p:sp>
      </p:grpSp>
      <p:grpSp>
        <p:nvGrpSpPr>
          <p:cNvPr id="18" name="Group 17"/>
          <p:cNvGrpSpPr/>
          <p:nvPr/>
        </p:nvGrpSpPr>
        <p:grpSpPr>
          <a:xfrm>
            <a:off x="2555776" y="3585457"/>
            <a:ext cx="1128064" cy="864096"/>
            <a:chOff x="2555776" y="3585457"/>
            <a:chExt cx="1128064" cy="864096"/>
          </a:xfrm>
        </p:grpSpPr>
        <p:sp>
          <p:nvSpPr>
            <p:cNvPr id="5" name="Rectangle 4"/>
            <p:cNvSpPr/>
            <p:nvPr/>
          </p:nvSpPr>
          <p:spPr>
            <a:xfrm>
              <a:off x="2555776" y="3585457"/>
              <a:ext cx="1128064"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124" name="Picture 4" descr="http://downloadclipart.org/do-upload/clipart/2016-04/Tiger_face_tattoo_clipa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8908" y="3625810"/>
              <a:ext cx="752971" cy="7833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820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Representationalism vs. </a:t>
            </a:r>
            <a:r>
              <a:rPr lang="en-US" b="1" dirty="0" err="1" smtClean="0"/>
              <a:t>Eliminativism</a:t>
            </a:r>
            <a:endParaRPr lang="he-IL" b="1" dirty="0"/>
          </a:p>
        </p:txBody>
      </p:sp>
      <p:sp>
        <p:nvSpPr>
          <p:cNvPr id="3" name="Content Placeholder 2"/>
          <p:cNvSpPr>
            <a:spLocks noGrp="1"/>
          </p:cNvSpPr>
          <p:nvPr>
            <p:ph sz="quarter" idx="1"/>
          </p:nvPr>
        </p:nvSpPr>
        <p:spPr>
          <a:xfrm>
            <a:off x="914400" y="1447800"/>
            <a:ext cx="7618040" cy="4572000"/>
          </a:xfrm>
        </p:spPr>
        <p:txBody>
          <a:bodyPr>
            <a:normAutofit fontScale="92500" lnSpcReduction="10000"/>
          </a:bodyPr>
          <a:lstStyle/>
          <a:p>
            <a:pPr marL="0" indent="0" algn="l" rtl="0">
              <a:buNone/>
            </a:pPr>
            <a:endParaRPr lang="en-US" dirty="0" smtClean="0"/>
          </a:p>
          <a:p>
            <a:pPr marL="0" indent="0" algn="l" rtl="0">
              <a:lnSpc>
                <a:spcPts val="2400"/>
              </a:lnSpc>
              <a:spcBef>
                <a:spcPts val="0"/>
              </a:spcBef>
              <a:buNone/>
            </a:pPr>
            <a:r>
              <a:rPr lang="en-US" sz="2200" dirty="0" smtClean="0"/>
              <a:t>“</a:t>
            </a:r>
            <a:r>
              <a:rPr lang="en-US" sz="2200" dirty="0"/>
              <a:t>There are two major traditions in modern theorizing about the mind, one that we’ll call ‘</a:t>
            </a:r>
            <a:r>
              <a:rPr lang="en-US" sz="2200" dirty="0" err="1"/>
              <a:t>representationalist</a:t>
            </a:r>
            <a:r>
              <a:rPr lang="en-US" sz="2200" dirty="0"/>
              <a:t>’ and one that we’ll call ‘</a:t>
            </a:r>
            <a:r>
              <a:rPr lang="en-US" sz="2200" dirty="0" err="1"/>
              <a:t>eliminativist</a:t>
            </a:r>
            <a:r>
              <a:rPr lang="en-US" sz="2200" dirty="0" smtClean="0"/>
              <a:t>.’ </a:t>
            </a:r>
            <a:r>
              <a:rPr lang="en-US" sz="2200" dirty="0" err="1" smtClean="0"/>
              <a:t>Representationalists</a:t>
            </a:r>
            <a:r>
              <a:rPr lang="en-US" sz="2200" dirty="0" smtClean="0"/>
              <a:t> </a:t>
            </a:r>
            <a:r>
              <a:rPr lang="en-US" sz="2200" dirty="0"/>
              <a:t>hold that </a:t>
            </a:r>
            <a:r>
              <a:rPr lang="en-US" sz="2200" dirty="0" smtClean="0"/>
              <a:t>postulating representational </a:t>
            </a:r>
            <a:r>
              <a:rPr lang="en-US" sz="2200" dirty="0"/>
              <a:t>(or ‘intentional’ or ‘semantic’) states is essential to the theory of cognition; according to </a:t>
            </a:r>
            <a:r>
              <a:rPr lang="en-US" sz="2200" dirty="0" err="1"/>
              <a:t>representationalists</a:t>
            </a:r>
            <a:r>
              <a:rPr lang="en-US" sz="2200" dirty="0"/>
              <a:t>, there are states of the mind which function to encode states of the world.  </a:t>
            </a:r>
            <a:r>
              <a:rPr lang="en-US" sz="2200" dirty="0" err="1"/>
              <a:t>Eliminativists</a:t>
            </a:r>
            <a:r>
              <a:rPr lang="en-US" sz="2200" dirty="0"/>
              <a:t>, by contrast, think that psychological theories can dispense with such semantic notions as representation.  According to </a:t>
            </a:r>
            <a:r>
              <a:rPr lang="en-US" sz="2200" dirty="0" err="1"/>
              <a:t>eliminativists</a:t>
            </a:r>
            <a:r>
              <a:rPr lang="en-US" sz="2200" dirty="0"/>
              <a:t>, the appropriate vocabulary for psychological theorizing is neurological or, perhaps behavioral, or perhaps syntactic; in any event, not a vocabulary that characterizes mental states in terms of what they represent.”    </a:t>
            </a:r>
            <a:endParaRPr lang="en-US" sz="2200" dirty="0" smtClean="0"/>
          </a:p>
          <a:p>
            <a:pPr marL="0" indent="0" algn="l" rtl="0">
              <a:buNone/>
            </a:pPr>
            <a:endParaRPr lang="en-US" dirty="0" smtClean="0"/>
          </a:p>
          <a:p>
            <a:pPr marL="0" indent="0" algn="l" rtl="0">
              <a:buNone/>
            </a:pPr>
            <a:r>
              <a:rPr lang="en-US" sz="2200" dirty="0" smtClean="0"/>
              <a:t>(</a:t>
            </a:r>
            <a:r>
              <a:rPr lang="en-US" sz="2200" dirty="0"/>
              <a:t>Fodor &amp; </a:t>
            </a:r>
            <a:r>
              <a:rPr lang="en-US" sz="2200" dirty="0" err="1"/>
              <a:t>Pylyshin</a:t>
            </a:r>
            <a:r>
              <a:rPr lang="en-US" sz="2200" dirty="0"/>
              <a:t>, 1988, p.7)</a:t>
            </a:r>
          </a:p>
          <a:p>
            <a:pPr marL="0" indent="0" algn="l" rtl="0">
              <a:buNone/>
            </a:pPr>
            <a:endParaRPr lang="he-IL" dirty="0"/>
          </a:p>
        </p:txBody>
      </p:sp>
    </p:spTree>
    <p:extLst>
      <p:ext uri="{BB962C8B-B14F-4D97-AF65-F5344CB8AC3E}">
        <p14:creationId xmlns:p14="http://schemas.microsoft.com/office/powerpoint/2010/main" val="1018903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Representationalism</a:t>
            </a:r>
            <a:endParaRPr lang="he-IL" dirty="0"/>
          </a:p>
        </p:txBody>
      </p:sp>
      <p:sp>
        <p:nvSpPr>
          <p:cNvPr id="3" name="Content Placeholder 2"/>
          <p:cNvSpPr>
            <a:spLocks noGrp="1"/>
          </p:cNvSpPr>
          <p:nvPr>
            <p:ph sz="quarter" idx="1"/>
          </p:nvPr>
        </p:nvSpPr>
        <p:spPr>
          <a:xfrm>
            <a:off x="914400" y="1772816"/>
            <a:ext cx="7772400" cy="4246984"/>
          </a:xfrm>
        </p:spPr>
        <p:txBody>
          <a:bodyPr>
            <a:normAutofit/>
          </a:bodyPr>
          <a:lstStyle/>
          <a:p>
            <a:pPr algn="l" rtl="0"/>
            <a:r>
              <a:rPr lang="en-US" sz="2400" dirty="0"/>
              <a:t>Basic </a:t>
            </a:r>
            <a:r>
              <a:rPr lang="en-US" sz="2400" dirty="0" smtClean="0"/>
              <a:t>Intuition</a:t>
            </a:r>
            <a:endParaRPr lang="en-US" sz="2400" dirty="0" smtClean="0"/>
          </a:p>
          <a:p>
            <a:pPr algn="l" rtl="0"/>
            <a:r>
              <a:rPr lang="en-US" sz="2400" dirty="0" smtClean="0"/>
              <a:t>Folk </a:t>
            </a:r>
            <a:r>
              <a:rPr lang="en-US" sz="2400" dirty="0" smtClean="0"/>
              <a:t>Psychology</a:t>
            </a:r>
          </a:p>
          <a:p>
            <a:pPr marL="0" indent="0" algn="l" rtl="0">
              <a:buNone/>
            </a:pPr>
            <a:endParaRPr lang="en-US" sz="2400" dirty="0"/>
          </a:p>
          <a:p>
            <a:pPr algn="l" rtl="0"/>
            <a:r>
              <a:rPr lang="en-US" sz="2400" dirty="0"/>
              <a:t>Cognitive Psychology</a:t>
            </a:r>
          </a:p>
          <a:p>
            <a:pPr algn="l" rtl="0"/>
            <a:r>
              <a:rPr lang="en-US" sz="2400" dirty="0"/>
              <a:t>Computational Models</a:t>
            </a:r>
          </a:p>
          <a:p>
            <a:pPr algn="l" rtl="0"/>
            <a:r>
              <a:rPr lang="en-US" sz="2400" dirty="0"/>
              <a:t>Neurological </a:t>
            </a:r>
            <a:r>
              <a:rPr lang="en-US" sz="2400" dirty="0" smtClean="0"/>
              <a:t>Studies</a:t>
            </a:r>
          </a:p>
          <a:p>
            <a:pPr algn="l" rtl="0"/>
            <a:endParaRPr lang="en-US" sz="2400" dirty="0"/>
          </a:p>
          <a:p>
            <a:pPr marL="0" indent="0" algn="l" rtl="0">
              <a:buNone/>
            </a:pPr>
            <a:endParaRPr lang="he-IL" sz="2400" dirty="0"/>
          </a:p>
        </p:txBody>
      </p:sp>
    </p:spTree>
    <p:extLst>
      <p:ext uri="{BB962C8B-B14F-4D97-AF65-F5344CB8AC3E}">
        <p14:creationId xmlns:p14="http://schemas.microsoft.com/office/powerpoint/2010/main" val="2477148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 Theory of Concepts</a:t>
            </a:r>
            <a:endParaRPr lang="he-IL" dirty="0"/>
          </a:p>
        </p:txBody>
      </p:sp>
      <p:grpSp>
        <p:nvGrpSpPr>
          <p:cNvPr id="5" name="Group 4"/>
          <p:cNvGrpSpPr/>
          <p:nvPr/>
        </p:nvGrpSpPr>
        <p:grpSpPr>
          <a:xfrm>
            <a:off x="2205718" y="1700808"/>
            <a:ext cx="4958570" cy="4694678"/>
            <a:chOff x="2051720" y="1844824"/>
            <a:chExt cx="4958570" cy="4694678"/>
          </a:xfrm>
        </p:grpSpPr>
        <p:pic>
          <p:nvPicPr>
            <p:cNvPr id="8196" name="Picture 4" descr="http://images.slideplayer.com/16/5198584/slides/slide_10.jpg"/>
            <p:cNvPicPr>
              <a:picLocks noChangeAspect="1" noChangeArrowheads="1"/>
            </p:cNvPicPr>
            <p:nvPr/>
          </p:nvPicPr>
          <p:blipFill rotWithShape="1">
            <a:blip r:embed="rId2">
              <a:extLst>
                <a:ext uri="{28A0092B-C50C-407E-A947-70E740481C1C}">
                  <a14:useLocalDpi xmlns:a14="http://schemas.microsoft.com/office/drawing/2010/main" val="0"/>
                </a:ext>
              </a:extLst>
            </a:blip>
            <a:srcRect l="45772" t="31544"/>
            <a:stretch/>
          </p:blipFill>
          <p:spPr bwMode="auto">
            <a:xfrm>
              <a:off x="2051720" y="1844824"/>
              <a:ext cx="4958570" cy="46946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51720" y="2852936"/>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Oval 3"/>
            <p:cNvSpPr/>
            <p:nvPr/>
          </p:nvSpPr>
          <p:spPr>
            <a:xfrm>
              <a:off x="2699792" y="2348880"/>
              <a:ext cx="3463963" cy="3134063"/>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3200935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772400" cy="1143000"/>
          </a:xfrm>
        </p:spPr>
        <p:txBody>
          <a:bodyPr/>
          <a:lstStyle/>
          <a:p>
            <a:r>
              <a:rPr lang="en-US" b="1" dirty="0"/>
              <a:t>Representationalism</a:t>
            </a:r>
            <a:endParaRPr lang="he-IL" dirty="0"/>
          </a:p>
        </p:txBody>
      </p:sp>
      <p:sp>
        <p:nvSpPr>
          <p:cNvPr id="3" name="Content Placeholder 2"/>
          <p:cNvSpPr>
            <a:spLocks noGrp="1"/>
          </p:cNvSpPr>
          <p:nvPr>
            <p:ph sz="quarter" idx="1"/>
          </p:nvPr>
        </p:nvSpPr>
        <p:spPr>
          <a:xfrm>
            <a:off x="827584" y="1772816"/>
            <a:ext cx="7772400" cy="4246984"/>
          </a:xfrm>
        </p:spPr>
        <p:txBody>
          <a:bodyPr>
            <a:normAutofit/>
          </a:bodyPr>
          <a:lstStyle/>
          <a:p>
            <a:pPr algn="l" rtl="0"/>
            <a:r>
              <a:rPr lang="en-US" sz="2400" dirty="0"/>
              <a:t>Basic </a:t>
            </a:r>
            <a:r>
              <a:rPr lang="en-US" sz="2400" dirty="0" smtClean="0"/>
              <a:t>Intuition</a:t>
            </a:r>
          </a:p>
          <a:p>
            <a:pPr algn="l" rtl="0"/>
            <a:r>
              <a:rPr lang="en-US" sz="2400" dirty="0" smtClean="0"/>
              <a:t>Folk Psychology</a:t>
            </a:r>
          </a:p>
          <a:p>
            <a:pPr marL="0" indent="0" algn="l" rtl="0">
              <a:buNone/>
            </a:pPr>
            <a:endParaRPr lang="en-US" sz="2400" dirty="0"/>
          </a:p>
          <a:p>
            <a:pPr algn="l" rtl="0"/>
            <a:r>
              <a:rPr lang="en-US" sz="2400" dirty="0"/>
              <a:t>Cognitive Psychology</a:t>
            </a:r>
          </a:p>
          <a:p>
            <a:pPr algn="l" rtl="0"/>
            <a:r>
              <a:rPr lang="en-US" sz="2400" dirty="0"/>
              <a:t>Computational Models</a:t>
            </a:r>
          </a:p>
          <a:p>
            <a:pPr algn="l" rtl="0"/>
            <a:r>
              <a:rPr lang="en-US" sz="2400" dirty="0"/>
              <a:t>Neurological </a:t>
            </a:r>
            <a:r>
              <a:rPr lang="en-US" sz="2400" dirty="0" smtClean="0"/>
              <a:t>Studies</a:t>
            </a:r>
          </a:p>
          <a:p>
            <a:pPr algn="l" rtl="0"/>
            <a:endParaRPr lang="en-US" sz="2400" dirty="0"/>
          </a:p>
          <a:p>
            <a:pPr marL="0" indent="0" algn="l" rtl="0">
              <a:buNone/>
            </a:pPr>
            <a:endParaRPr lang="he-IL" sz="2400" dirty="0"/>
          </a:p>
        </p:txBody>
      </p:sp>
    </p:spTree>
    <p:extLst>
      <p:ext uri="{BB962C8B-B14F-4D97-AF65-F5344CB8AC3E}">
        <p14:creationId xmlns:p14="http://schemas.microsoft.com/office/powerpoint/2010/main" val="2278523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uanvo.info/wp-content/uploads/2014/04/sobel-edge-detector.jpg"/>
          <p:cNvPicPr>
            <a:picLocks noChangeAspect="1" noChangeArrowheads="1"/>
          </p:cNvPicPr>
          <p:nvPr/>
        </p:nvPicPr>
        <p:blipFill rotWithShape="1">
          <a:blip r:embed="rId2">
            <a:extLst>
              <a:ext uri="{28A0092B-C50C-407E-A947-70E740481C1C}">
                <a14:useLocalDpi xmlns:a14="http://schemas.microsoft.com/office/drawing/2010/main" val="0"/>
              </a:ext>
            </a:extLst>
          </a:blip>
          <a:srcRect l="12162" t="28833" r="1909"/>
          <a:stretch/>
        </p:blipFill>
        <p:spPr bwMode="auto">
          <a:xfrm>
            <a:off x="1773932" y="1772816"/>
            <a:ext cx="6686500" cy="306761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frontiersin.org/files/Articles/10782/fpsyg-02-00326-HTML/image_m/fpsyg-02-00326-g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4309" t="77489" r="67696" b="8445"/>
          <a:stretch/>
        </p:blipFill>
        <p:spPr bwMode="auto">
          <a:xfrm>
            <a:off x="179512" y="2799084"/>
            <a:ext cx="1656184" cy="10150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frontiersin.org/files/Articles/10782/fpsyg-02-00326-HTML/image_m/fpsyg-02-00326-g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4309" t="60831" r="67696" b="25308"/>
          <a:stretch/>
        </p:blipFill>
        <p:spPr bwMode="auto">
          <a:xfrm>
            <a:off x="7236296" y="3501008"/>
            <a:ext cx="1656184" cy="1000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71697" y="4971212"/>
            <a:ext cx="1158658" cy="646331"/>
          </a:xfrm>
          <a:prstGeom prst="rect">
            <a:avLst/>
          </a:prstGeom>
          <a:noFill/>
        </p:spPr>
        <p:txBody>
          <a:bodyPr wrap="square" rtlCol="1">
            <a:spAutoFit/>
          </a:bodyPr>
          <a:lstStyle/>
          <a:p>
            <a:pPr algn="ctr" rtl="0"/>
            <a:r>
              <a:rPr lang="en-US" dirty="0" smtClean="0"/>
              <a:t>light intensities</a:t>
            </a:r>
            <a:endParaRPr lang="he-IL" dirty="0"/>
          </a:p>
        </p:txBody>
      </p:sp>
      <p:cxnSp>
        <p:nvCxnSpPr>
          <p:cNvPr id="7" name="Straight Arrow Connector 6"/>
          <p:cNvCxnSpPr/>
          <p:nvPr/>
        </p:nvCxnSpPr>
        <p:spPr>
          <a:xfrm flipH="1" flipV="1">
            <a:off x="3275856" y="4716615"/>
            <a:ext cx="1008112" cy="4982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dirty="0" smtClean="0"/>
              <a:t>Edge Detection</a:t>
            </a:r>
            <a:endParaRPr lang="he-IL" dirty="0"/>
          </a:p>
        </p:txBody>
      </p:sp>
    </p:spTree>
    <p:extLst>
      <p:ext uri="{BB962C8B-B14F-4D97-AF65-F5344CB8AC3E}">
        <p14:creationId xmlns:p14="http://schemas.microsoft.com/office/powerpoint/2010/main" val="1692927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2">
      <a:majorFont>
        <a:latin typeface="Times New Roman"/>
        <a:ea typeface=""/>
        <a:cs typeface="David"/>
      </a:majorFont>
      <a:minorFont>
        <a:latin typeface="Times New Roman"/>
        <a:ea typeface=""/>
        <a:cs typeface="David"/>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553</TotalTime>
  <Words>1443</Words>
  <Application>Microsoft Office PowerPoint</Application>
  <PresentationFormat>‫הצגה על המסך (4:3)</PresentationFormat>
  <Paragraphs>139</Paragraphs>
  <Slides>28</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28</vt:i4>
      </vt:variant>
    </vt:vector>
  </HeadingPairs>
  <TitlesOfParts>
    <vt:vector size="29" baseType="lpstr">
      <vt:lpstr>Equity</vt:lpstr>
      <vt:lpstr>Mental Representations</vt:lpstr>
      <vt:lpstr>Representations</vt:lpstr>
      <vt:lpstr>Representations</vt:lpstr>
      <vt:lpstr>Mental Representations</vt:lpstr>
      <vt:lpstr>Representationalism vs. Eliminativism</vt:lpstr>
      <vt:lpstr>Representationalism</vt:lpstr>
      <vt:lpstr>Exemplar Theory of Concepts</vt:lpstr>
      <vt:lpstr>Representationalism</vt:lpstr>
      <vt:lpstr>Edge Detection</vt:lpstr>
      <vt:lpstr>Representationalism</vt:lpstr>
      <vt:lpstr>Eliminativism</vt:lpstr>
      <vt:lpstr>Edge Detection</vt:lpstr>
      <vt:lpstr>Fleeing from predators</vt:lpstr>
      <vt:lpstr>Representationalism vs. Eliminativism</vt:lpstr>
      <vt:lpstr>Representationalism vs. Eliminativism</vt:lpstr>
      <vt:lpstr>Representationalism vs. Eliminativism</vt:lpstr>
      <vt:lpstr>Two Questions</vt:lpstr>
      <vt:lpstr>The Pragmatic Account</vt:lpstr>
      <vt:lpstr>The Pragmatic Account</vt:lpstr>
      <vt:lpstr>The Pragmatic Account- Representational Role</vt:lpstr>
      <vt:lpstr>Fleeing from predators</vt:lpstr>
      <vt:lpstr>Mental Representations in Cognitive Science</vt:lpstr>
      <vt:lpstr>The Importance of Mental Representations</vt:lpstr>
      <vt:lpstr>The Problem</vt:lpstr>
      <vt:lpstr>Chevruta Aims (in my opinion)</vt:lpstr>
      <vt:lpstr>Method</vt:lpstr>
      <vt:lpstr>Method</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Representations: A Pragmatic Account</dc:title>
  <dc:creator>Admin</dc:creator>
  <cp:lastModifiedBy>ori</cp:lastModifiedBy>
  <cp:revision>63</cp:revision>
  <dcterms:created xsi:type="dcterms:W3CDTF">2016-05-29T17:32:14Z</dcterms:created>
  <dcterms:modified xsi:type="dcterms:W3CDTF">2016-12-14T11:50:54Z</dcterms:modified>
</cp:coreProperties>
</file>